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34"/>
  </p:notesMasterIdLst>
  <p:handoutMasterIdLst>
    <p:handoutMasterId r:id="rId35"/>
  </p:handoutMasterIdLst>
  <p:sldIdLst>
    <p:sldId id="263" r:id="rId3"/>
    <p:sldId id="276" r:id="rId4"/>
    <p:sldId id="258" r:id="rId5"/>
    <p:sldId id="330" r:id="rId6"/>
    <p:sldId id="307" r:id="rId7"/>
    <p:sldId id="331" r:id="rId8"/>
    <p:sldId id="274" r:id="rId9"/>
    <p:sldId id="306" r:id="rId10"/>
    <p:sldId id="302" r:id="rId11"/>
    <p:sldId id="303" r:id="rId12"/>
    <p:sldId id="304" r:id="rId13"/>
    <p:sldId id="305" r:id="rId14"/>
    <p:sldId id="275" r:id="rId15"/>
    <p:sldId id="283" r:id="rId16"/>
    <p:sldId id="313" r:id="rId17"/>
    <p:sldId id="315" r:id="rId18"/>
    <p:sldId id="316" r:id="rId19"/>
    <p:sldId id="261" r:id="rId20"/>
    <p:sldId id="309" r:id="rId21"/>
    <p:sldId id="284" r:id="rId22"/>
    <p:sldId id="310" r:id="rId23"/>
    <p:sldId id="311" r:id="rId24"/>
    <p:sldId id="312" r:id="rId25"/>
    <p:sldId id="332" r:id="rId26"/>
    <p:sldId id="333" r:id="rId27"/>
    <p:sldId id="321" r:id="rId28"/>
    <p:sldId id="334" r:id="rId29"/>
    <p:sldId id="322" r:id="rId30"/>
    <p:sldId id="335" r:id="rId31"/>
    <p:sldId id="323" r:id="rId32"/>
    <p:sldId id="336" r:id="rId33"/>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D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86453" autoAdjust="0"/>
  </p:normalViewPr>
  <p:slideViewPr>
    <p:cSldViewPr snapToGrid="0">
      <p:cViewPr varScale="1">
        <p:scale>
          <a:sx n="59" d="100"/>
          <a:sy n="59" d="100"/>
        </p:scale>
        <p:origin x="680" y="56"/>
      </p:cViewPr>
      <p:guideLst/>
    </p:cSldViewPr>
  </p:slideViewPr>
  <p:outlineViewPr>
    <p:cViewPr>
      <p:scale>
        <a:sx n="33" d="100"/>
        <a:sy n="33" d="100"/>
      </p:scale>
      <p:origin x="0" y="-492"/>
    </p:cViewPr>
  </p:outlineViewPr>
  <p:notesTextViewPr>
    <p:cViewPr>
      <p:scale>
        <a:sx n="1" d="1"/>
        <a:sy n="1" d="1"/>
      </p:scale>
      <p:origin x="0" y="0"/>
    </p:cViewPr>
  </p:notesTextViewPr>
  <p:sorterViewPr>
    <p:cViewPr>
      <p:scale>
        <a:sx n="75" d="100"/>
        <a:sy n="75" d="100"/>
      </p:scale>
      <p:origin x="0" y="0"/>
    </p:cViewPr>
  </p:sorterViewPr>
  <p:notesViewPr>
    <p:cSldViewPr snapToGrid="0" showGuides="1">
      <p:cViewPr varScale="1">
        <p:scale>
          <a:sx n="52" d="100"/>
          <a:sy n="52" d="100"/>
        </p:scale>
        <p:origin x="1828"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4F95EA4-5A3A-4CD7-8A44-D605191569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AFAD65D4-262D-45A7-A3A9-760D048681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5490-1CDD-40C0-B8DA-70FD82C92285}" type="datetimeFigureOut">
              <a:rPr lang="en-US" smtClean="0"/>
              <a:t>5/30/2019</a:t>
            </a:fld>
            <a:endParaRPr lang="en-US"/>
          </a:p>
        </p:txBody>
      </p:sp>
      <p:sp>
        <p:nvSpPr>
          <p:cNvPr id="4" name="页脚占位符 3">
            <a:extLst>
              <a:ext uri="{FF2B5EF4-FFF2-40B4-BE49-F238E27FC236}">
                <a16:creationId xmlns:a16="http://schemas.microsoft.com/office/drawing/2014/main" id="{EE54C1BE-61FE-4526-A200-C9C20B142F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1D4C7563-95D4-4A20-9EE5-53FB7E03A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CD4360-CD98-40F2-B381-67B4449DC1BC}" type="slidenum">
              <a:rPr lang="en-US" smtClean="0"/>
              <a:t>‹#›</a:t>
            </a:fld>
            <a:endParaRPr lang="en-US"/>
          </a:p>
        </p:txBody>
      </p:sp>
    </p:spTree>
    <p:extLst>
      <p:ext uri="{BB962C8B-B14F-4D97-AF65-F5344CB8AC3E}">
        <p14:creationId xmlns:p14="http://schemas.microsoft.com/office/powerpoint/2010/main" val="4574953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8BE618-C6C4-4F47-835F-C7AA88BF4AD2}" type="datetimeFigureOut">
              <a:rPr lang="zh-CN" altLang="en-US" smtClean="0"/>
              <a:t>2019/5/30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60AAF-3A1B-4FB9-850C-2F24564046AC}" type="slidenum">
              <a:rPr lang="zh-CN" altLang="en-US" smtClean="0"/>
              <a:t>‹#›</a:t>
            </a:fld>
            <a:endParaRPr lang="zh-CN" altLang="en-US"/>
          </a:p>
        </p:txBody>
      </p:sp>
    </p:spTree>
    <p:extLst>
      <p:ext uri="{BB962C8B-B14F-4D97-AF65-F5344CB8AC3E}">
        <p14:creationId xmlns:p14="http://schemas.microsoft.com/office/powerpoint/2010/main" val="3544393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4160AAF-3A1B-4FB9-850C-2F24564046AC}" type="slidenum">
              <a:rPr lang="zh-CN" altLang="en-US" smtClean="0"/>
              <a:t>1</a:t>
            </a:fld>
            <a:endParaRPr lang="zh-CN" altLang="en-US"/>
          </a:p>
        </p:txBody>
      </p:sp>
    </p:spTree>
    <p:extLst>
      <p:ext uri="{BB962C8B-B14F-4D97-AF65-F5344CB8AC3E}">
        <p14:creationId xmlns:p14="http://schemas.microsoft.com/office/powerpoint/2010/main" val="406066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60AAF-3A1B-4FB9-850C-2F24564046AC}" type="slidenum">
              <a:rPr lang="zh-CN" altLang="en-US" smtClean="0"/>
              <a:t>17</a:t>
            </a:fld>
            <a:endParaRPr lang="zh-CN" altLang="en-US"/>
          </a:p>
        </p:txBody>
      </p:sp>
    </p:spTree>
    <p:extLst>
      <p:ext uri="{BB962C8B-B14F-4D97-AF65-F5344CB8AC3E}">
        <p14:creationId xmlns:p14="http://schemas.microsoft.com/office/powerpoint/2010/main" val="4025038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60AAF-3A1B-4FB9-850C-2F24564046AC}" type="slidenum">
              <a:rPr lang="zh-CN" altLang="en-US" smtClean="0"/>
              <a:t>29</a:t>
            </a:fld>
            <a:endParaRPr lang="zh-CN" altLang="en-US"/>
          </a:p>
        </p:txBody>
      </p:sp>
    </p:spTree>
    <p:extLst>
      <p:ext uri="{BB962C8B-B14F-4D97-AF65-F5344CB8AC3E}">
        <p14:creationId xmlns:p14="http://schemas.microsoft.com/office/powerpoint/2010/main" val="187433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Ref idx="1001">
        <a:schemeClr val="bg1"/>
      </p:bgRef>
    </p:bg>
    <p:spTree>
      <p:nvGrpSpPr>
        <p:cNvPr id="1" name=""/>
        <p:cNvGrpSpPr/>
        <p:nvPr/>
      </p:nvGrpSpPr>
      <p:grpSpPr>
        <a:xfrm>
          <a:off x="0" y="0"/>
          <a:ext cx="0" cy="0"/>
          <a:chOff x="0" y="0"/>
          <a:chExt cx="0" cy="0"/>
        </a:xfrm>
      </p:grpSpPr>
      <p:sp>
        <p:nvSpPr>
          <p:cNvPr id="53" name="图片占位符 52"/>
          <p:cNvSpPr>
            <a:spLocks noGrp="1"/>
          </p:cNvSpPr>
          <p:nvPr>
            <p:ph type="pic" sz="quarter" idx="14"/>
          </p:nvPr>
        </p:nvSpPr>
        <p:spPr>
          <a:xfrm>
            <a:off x="5776277" y="-1588"/>
            <a:ext cx="6451374" cy="6858000"/>
          </a:xfrm>
          <a:custGeom>
            <a:avLst/>
            <a:gdLst>
              <a:gd name="connsiteX0" fmla="*/ 5405163 w 6451374"/>
              <a:gd name="connsiteY0" fmla="*/ 0 h 6858000"/>
              <a:gd name="connsiteX1" fmla="*/ 6451374 w 6451374"/>
              <a:gd name="connsiteY1" fmla="*/ 0 h 6858000"/>
              <a:gd name="connsiteX2" fmla="*/ 6423392 w 6451374"/>
              <a:gd name="connsiteY2" fmla="*/ 34925 h 6858000"/>
              <a:gd name="connsiteX3" fmla="*/ 6423392 w 6451374"/>
              <a:gd name="connsiteY3" fmla="*/ 6858000 h 6858000"/>
              <a:gd name="connsiteX4" fmla="*/ 1052429 w 6451374"/>
              <a:gd name="connsiteY4" fmla="*/ 6848475 h 6858000"/>
              <a:gd name="connsiteX5" fmla="*/ 1047766 w 6451374"/>
              <a:gd name="connsiteY5" fmla="*/ 6858000 h 6858000"/>
              <a:gd name="connsiteX6" fmla="*/ 0 w 645137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374" h="6858000">
                <a:moveTo>
                  <a:pt x="5405163" y="0"/>
                </a:moveTo>
                <a:lnTo>
                  <a:pt x="6451374" y="0"/>
                </a:lnTo>
                <a:lnTo>
                  <a:pt x="6423392" y="34925"/>
                </a:lnTo>
                <a:lnTo>
                  <a:pt x="6423392" y="6858000"/>
                </a:lnTo>
                <a:lnTo>
                  <a:pt x="1052429" y="6848475"/>
                </a:lnTo>
                <a:lnTo>
                  <a:pt x="1047766" y="6858000"/>
                </a:lnTo>
                <a:lnTo>
                  <a:pt x="0" y="6858000"/>
                </a:lnTo>
                <a:close/>
              </a:path>
            </a:pathLst>
          </a:custGeom>
        </p:spPr>
        <p:txBody>
          <a:bodyPr wrap="square">
            <a:noAutofit/>
          </a:bodyPr>
          <a:lstStyle/>
          <a:p>
            <a:endParaRPr lang="zh-CN" altLang="en-US"/>
          </a:p>
        </p:txBody>
      </p:sp>
      <p:sp>
        <p:nvSpPr>
          <p:cNvPr id="45" name="文本占位符 44"/>
          <p:cNvSpPr>
            <a:spLocks noGrp="1"/>
          </p:cNvSpPr>
          <p:nvPr>
            <p:ph type="body" sz="quarter" idx="13"/>
          </p:nvPr>
        </p:nvSpPr>
        <p:spPr>
          <a:xfrm>
            <a:off x="5751502" y="-1588"/>
            <a:ext cx="6467431" cy="6859588"/>
          </a:xfrm>
          <a:custGeom>
            <a:avLst/>
            <a:gdLst>
              <a:gd name="connsiteX0" fmla="*/ 5418885 w 6467431"/>
              <a:gd name="connsiteY0" fmla="*/ 0 h 6859588"/>
              <a:gd name="connsiteX1" fmla="*/ 6467431 w 6467431"/>
              <a:gd name="connsiteY1" fmla="*/ 0 h 6859588"/>
              <a:gd name="connsiteX2" fmla="*/ 1050643 w 6467431"/>
              <a:gd name="connsiteY2" fmla="*/ 6859588 h 6859588"/>
              <a:gd name="connsiteX3" fmla="*/ 0 w 6467431"/>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6467431" h="6859588">
                <a:moveTo>
                  <a:pt x="5418885" y="0"/>
                </a:moveTo>
                <a:lnTo>
                  <a:pt x="6467431" y="0"/>
                </a:lnTo>
                <a:lnTo>
                  <a:pt x="1050643" y="6859588"/>
                </a:lnTo>
                <a:lnTo>
                  <a:pt x="0" y="6859588"/>
                </a:lnTo>
                <a:close/>
              </a:path>
            </a:pathLst>
          </a:custGeom>
          <a:solidFill>
            <a:schemeClr val="accent2">
              <a:lumMod val="20000"/>
              <a:lumOff val="80000"/>
              <a:alpha val="36000"/>
            </a:schemeClr>
          </a:solidFill>
        </p:spPr>
        <p:txBody>
          <a:bodyPr wrap="square">
            <a:noAutofit/>
          </a:bodyPr>
          <a:lstStyle>
            <a:lvl1pPr>
              <a:defRPr>
                <a:solidFill>
                  <a:schemeClr val="tx1">
                    <a:alpha val="0"/>
                  </a:schemeClr>
                </a:solidFill>
              </a:defRPr>
            </a:lvl1pPr>
          </a:lstStyle>
          <a:p>
            <a:pPr lvl="0"/>
            <a:endParaRPr lang="zh-CN" altLang="en-US" dirty="0"/>
          </a:p>
        </p:txBody>
      </p:sp>
      <p:sp>
        <p:nvSpPr>
          <p:cNvPr id="25" name="Freeform 19"/>
          <p:cNvSpPr>
            <a:spLocks/>
          </p:cNvSpPr>
          <p:nvPr userDrawn="1"/>
        </p:nvSpPr>
        <p:spPr bwMode="auto">
          <a:xfrm>
            <a:off x="4705383" y="-1588"/>
            <a:ext cx="6467431" cy="6859588"/>
          </a:xfrm>
          <a:custGeom>
            <a:avLst/>
            <a:gdLst>
              <a:gd name="T0" fmla="*/ 2584 w 3084"/>
              <a:gd name="T1" fmla="*/ 0 h 3271"/>
              <a:gd name="T2" fmla="*/ 0 w 3084"/>
              <a:gd name="T3" fmla="*/ 3271 h 3271"/>
              <a:gd name="T4" fmla="*/ 501 w 3084"/>
              <a:gd name="T5" fmla="*/ 3271 h 3271"/>
              <a:gd name="T6" fmla="*/ 3084 w 3084"/>
              <a:gd name="T7" fmla="*/ 0 h 3271"/>
              <a:gd name="T8" fmla="*/ 2584 w 3084"/>
              <a:gd name="T9" fmla="*/ 0 h 3271"/>
            </a:gdLst>
            <a:ahLst/>
            <a:cxnLst>
              <a:cxn ang="0">
                <a:pos x="T0" y="T1"/>
              </a:cxn>
              <a:cxn ang="0">
                <a:pos x="T2" y="T3"/>
              </a:cxn>
              <a:cxn ang="0">
                <a:pos x="T4" y="T5"/>
              </a:cxn>
              <a:cxn ang="0">
                <a:pos x="T6" y="T7"/>
              </a:cxn>
              <a:cxn ang="0">
                <a:pos x="T8" y="T9"/>
              </a:cxn>
            </a:cxnLst>
            <a:rect l="0" t="0" r="r" b="b"/>
            <a:pathLst>
              <a:path w="3084" h="3271">
                <a:moveTo>
                  <a:pt x="2584" y="0"/>
                </a:moveTo>
                <a:lnTo>
                  <a:pt x="0" y="3271"/>
                </a:lnTo>
                <a:lnTo>
                  <a:pt x="501" y="3271"/>
                </a:lnTo>
                <a:lnTo>
                  <a:pt x="3084" y="0"/>
                </a:lnTo>
                <a:lnTo>
                  <a:pt x="2584"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p:cNvSpPr>
            <a:spLocks/>
          </p:cNvSpPr>
          <p:nvPr userDrawn="1"/>
        </p:nvSpPr>
        <p:spPr bwMode="auto">
          <a:xfrm>
            <a:off x="3048680" y="3431352"/>
            <a:ext cx="2711540" cy="3426648"/>
          </a:xfrm>
          <a:custGeom>
            <a:avLst/>
            <a:gdLst>
              <a:gd name="T0" fmla="*/ 1293 w 1293"/>
              <a:gd name="T1" fmla="*/ 1634 h 1634"/>
              <a:gd name="T2" fmla="*/ 0 w 1293"/>
              <a:gd name="T3" fmla="*/ 1634 h 1634"/>
              <a:gd name="T4" fmla="*/ 1293 w 1293"/>
              <a:gd name="T5" fmla="*/ 0 h 1634"/>
              <a:gd name="T6" fmla="*/ 1293 w 1293"/>
              <a:gd name="T7" fmla="*/ 1634 h 1634"/>
            </a:gdLst>
            <a:ahLst/>
            <a:cxnLst>
              <a:cxn ang="0">
                <a:pos x="T0" y="T1"/>
              </a:cxn>
              <a:cxn ang="0">
                <a:pos x="T2" y="T3"/>
              </a:cxn>
              <a:cxn ang="0">
                <a:pos x="T4" y="T5"/>
              </a:cxn>
              <a:cxn ang="0">
                <a:pos x="T6" y="T7"/>
              </a:cxn>
            </a:cxnLst>
            <a:rect l="0" t="0" r="r" b="b"/>
            <a:pathLst>
              <a:path w="1293" h="1634">
                <a:moveTo>
                  <a:pt x="1293" y="1634"/>
                </a:moveTo>
                <a:lnTo>
                  <a:pt x="0" y="1634"/>
                </a:lnTo>
                <a:lnTo>
                  <a:pt x="1293" y="0"/>
                </a:lnTo>
                <a:lnTo>
                  <a:pt x="1293" y="16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p:cNvSpPr>
            <a:spLocks/>
          </p:cNvSpPr>
          <p:nvPr userDrawn="1"/>
        </p:nvSpPr>
        <p:spPr bwMode="auto">
          <a:xfrm>
            <a:off x="5760220" y="3431352"/>
            <a:ext cx="2707346" cy="3426648"/>
          </a:xfrm>
          <a:custGeom>
            <a:avLst/>
            <a:gdLst>
              <a:gd name="T0" fmla="*/ 0 w 1291"/>
              <a:gd name="T1" fmla="*/ 0 h 1634"/>
              <a:gd name="T2" fmla="*/ 1291 w 1291"/>
              <a:gd name="T3" fmla="*/ 0 h 1634"/>
              <a:gd name="T4" fmla="*/ 0 w 1291"/>
              <a:gd name="T5" fmla="*/ 1634 h 1634"/>
              <a:gd name="T6" fmla="*/ 0 w 1291"/>
              <a:gd name="T7" fmla="*/ 0 h 1634"/>
            </a:gdLst>
            <a:ahLst/>
            <a:cxnLst>
              <a:cxn ang="0">
                <a:pos x="T0" y="T1"/>
              </a:cxn>
              <a:cxn ang="0">
                <a:pos x="T2" y="T3"/>
              </a:cxn>
              <a:cxn ang="0">
                <a:pos x="T4" y="T5"/>
              </a:cxn>
              <a:cxn ang="0">
                <a:pos x="T6" y="T7"/>
              </a:cxn>
            </a:cxnLst>
            <a:rect l="0" t="0" r="r" b="b"/>
            <a:pathLst>
              <a:path w="1291" h="1634">
                <a:moveTo>
                  <a:pt x="0" y="0"/>
                </a:moveTo>
                <a:lnTo>
                  <a:pt x="1291" y="0"/>
                </a:lnTo>
                <a:lnTo>
                  <a:pt x="0" y="1634"/>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01" name="副标题 2"/>
          <p:cNvSpPr>
            <a:spLocks noGrp="1"/>
          </p:cNvSpPr>
          <p:nvPr userDrawn="1">
            <p:ph type="subTitle" idx="1" hasCustomPrompt="1"/>
          </p:nvPr>
        </p:nvSpPr>
        <p:spPr>
          <a:xfrm>
            <a:off x="890589" y="3100856"/>
            <a:ext cx="5586411" cy="558799"/>
          </a:xfrm>
        </p:spPr>
        <p:txBody>
          <a:bodyPr anchor="ctr">
            <a:normAutofit/>
          </a:bodyPr>
          <a:lstStyle>
            <a:lvl1pPr marL="0" indent="0" algn="l">
              <a:buNone/>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title style</a:t>
            </a:r>
            <a:endParaRPr lang="zh-CN" altLang="en-US" dirty="0"/>
          </a:p>
        </p:txBody>
      </p:sp>
      <p:sp>
        <p:nvSpPr>
          <p:cNvPr id="9802" name="标题 1"/>
          <p:cNvSpPr>
            <a:spLocks noGrp="1"/>
          </p:cNvSpPr>
          <p:nvPr userDrawn="1">
            <p:ph type="ctrTitle" hasCustomPrompt="1"/>
          </p:nvPr>
        </p:nvSpPr>
        <p:spPr>
          <a:xfrm>
            <a:off x="890589" y="2162175"/>
            <a:ext cx="5586411" cy="850123"/>
          </a:xfrm>
        </p:spPr>
        <p:txBody>
          <a:bodyPr anchor="ctr">
            <a:normAutofit/>
          </a:bodyPr>
          <a:lstStyle>
            <a:lvl1pPr algn="l">
              <a:defRPr sz="3600">
                <a:solidFill>
                  <a:schemeClr val="tx1"/>
                </a:solidFill>
              </a:defRPr>
            </a:lvl1pPr>
          </a:lstStyle>
          <a:p>
            <a:r>
              <a:rPr lang="en-US" altLang="zh-CN" dirty="0"/>
              <a:t>Click to edit Master title style</a:t>
            </a:r>
            <a:endParaRPr lang="zh-CN" altLang="en-US" dirty="0"/>
          </a:p>
        </p:txBody>
      </p:sp>
      <p:sp>
        <p:nvSpPr>
          <p:cNvPr id="20099" name="Rectangle 9934"/>
          <p:cNvSpPr>
            <a:spLocks noChangeArrowheads="1"/>
          </p:cNvSpPr>
          <p:nvPr userDrawn="1"/>
        </p:nvSpPr>
        <p:spPr bwMode="auto">
          <a:xfrm>
            <a:off x="890588" y="3936768"/>
            <a:ext cx="138113" cy="138113"/>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100" name="Rectangle 9935"/>
          <p:cNvSpPr>
            <a:spLocks noChangeArrowheads="1"/>
          </p:cNvSpPr>
          <p:nvPr userDrawn="1"/>
        </p:nvSpPr>
        <p:spPr bwMode="auto">
          <a:xfrm>
            <a:off x="890588" y="4316815"/>
            <a:ext cx="138113" cy="13970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占位符 13"/>
          <p:cNvSpPr>
            <a:spLocks noGrp="1"/>
          </p:cNvSpPr>
          <p:nvPr userDrawn="1">
            <p:ph type="body" sz="quarter" idx="10" hasCustomPrompt="1"/>
          </p:nvPr>
        </p:nvSpPr>
        <p:spPr>
          <a:xfrm>
            <a:off x="1157289" y="3829815"/>
            <a:ext cx="4691186" cy="371475"/>
          </a:xfrm>
        </p:spPr>
        <p:txBody>
          <a:bodyPr anchor="ctr">
            <a:normAutofit/>
          </a:bodyPr>
          <a:lstStyle>
            <a:lvl1pPr marL="0" indent="0" algn="l">
              <a:buNone/>
              <a:defRPr sz="1100" b="0"/>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2" name="文本占位符 13"/>
          <p:cNvSpPr>
            <a:spLocks noGrp="1"/>
          </p:cNvSpPr>
          <p:nvPr userDrawn="1">
            <p:ph type="body" sz="quarter" idx="11" hasCustomPrompt="1"/>
          </p:nvPr>
        </p:nvSpPr>
        <p:spPr>
          <a:xfrm>
            <a:off x="1157289" y="4201290"/>
            <a:ext cx="4691186" cy="371475"/>
          </a:xfrm>
        </p:spPr>
        <p:txBody>
          <a:bodyPr anchor="ctr">
            <a:normAutofit/>
          </a:bodyPr>
          <a:lstStyle>
            <a:lvl1pPr marL="0" indent="0" algn="l">
              <a:buNone/>
              <a:defRPr sz="1100" b="0"/>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10" name="Freeform 10"/>
          <p:cNvSpPr>
            <a:spLocks/>
          </p:cNvSpPr>
          <p:nvPr userDrawn="1"/>
        </p:nvSpPr>
        <p:spPr bwMode="auto">
          <a:xfrm>
            <a:off x="-1588" y="-1588"/>
            <a:ext cx="1801813" cy="2263775"/>
          </a:xfrm>
          <a:custGeom>
            <a:avLst/>
            <a:gdLst>
              <a:gd name="T0" fmla="*/ 0 w 1135"/>
              <a:gd name="T1" fmla="*/ 0 h 1426"/>
              <a:gd name="T2" fmla="*/ 1135 w 1135"/>
              <a:gd name="T3" fmla="*/ 0 h 1426"/>
              <a:gd name="T4" fmla="*/ 0 w 1135"/>
              <a:gd name="T5" fmla="*/ 1426 h 1426"/>
              <a:gd name="T6" fmla="*/ 0 w 1135"/>
              <a:gd name="T7" fmla="*/ 0 h 1426"/>
            </a:gdLst>
            <a:ahLst/>
            <a:cxnLst>
              <a:cxn ang="0">
                <a:pos x="T0" y="T1"/>
              </a:cxn>
              <a:cxn ang="0">
                <a:pos x="T2" y="T3"/>
              </a:cxn>
              <a:cxn ang="0">
                <a:pos x="T4" y="T5"/>
              </a:cxn>
              <a:cxn ang="0">
                <a:pos x="T6" y="T7"/>
              </a:cxn>
            </a:cxnLst>
            <a:rect l="0" t="0" r="r" b="b"/>
            <a:pathLst>
              <a:path w="1135" h="1426">
                <a:moveTo>
                  <a:pt x="0" y="0"/>
                </a:moveTo>
                <a:lnTo>
                  <a:pt x="1135" y="0"/>
                </a:lnTo>
                <a:lnTo>
                  <a:pt x="0" y="1426"/>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a:spLocks/>
          </p:cNvSpPr>
          <p:nvPr userDrawn="1"/>
        </p:nvSpPr>
        <p:spPr bwMode="auto">
          <a:xfrm>
            <a:off x="890588" y="-1588"/>
            <a:ext cx="909638" cy="1141413"/>
          </a:xfrm>
          <a:custGeom>
            <a:avLst/>
            <a:gdLst>
              <a:gd name="T0" fmla="*/ 573 w 573"/>
              <a:gd name="T1" fmla="*/ 719 h 719"/>
              <a:gd name="T2" fmla="*/ 0 w 573"/>
              <a:gd name="T3" fmla="*/ 719 h 719"/>
              <a:gd name="T4" fmla="*/ 573 w 573"/>
              <a:gd name="T5" fmla="*/ 0 h 719"/>
              <a:gd name="T6" fmla="*/ 573 w 573"/>
              <a:gd name="T7" fmla="*/ 719 h 719"/>
            </a:gdLst>
            <a:ahLst/>
            <a:cxnLst>
              <a:cxn ang="0">
                <a:pos x="T0" y="T1"/>
              </a:cxn>
              <a:cxn ang="0">
                <a:pos x="T2" y="T3"/>
              </a:cxn>
              <a:cxn ang="0">
                <a:pos x="T4" y="T5"/>
              </a:cxn>
              <a:cxn ang="0">
                <a:pos x="T6" y="T7"/>
              </a:cxn>
            </a:cxnLst>
            <a:rect l="0" t="0" r="r" b="b"/>
            <a:pathLst>
              <a:path w="573" h="719">
                <a:moveTo>
                  <a:pt x="573" y="719"/>
                </a:moveTo>
                <a:lnTo>
                  <a:pt x="0" y="719"/>
                </a:lnTo>
                <a:lnTo>
                  <a:pt x="573" y="0"/>
                </a:lnTo>
                <a:lnTo>
                  <a:pt x="573" y="719"/>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p:cNvSpPr>
            <a:spLocks/>
          </p:cNvSpPr>
          <p:nvPr userDrawn="1"/>
        </p:nvSpPr>
        <p:spPr bwMode="auto">
          <a:xfrm>
            <a:off x="1800225" y="-1588"/>
            <a:ext cx="906463" cy="1141413"/>
          </a:xfrm>
          <a:custGeom>
            <a:avLst/>
            <a:gdLst>
              <a:gd name="T0" fmla="*/ 0 w 571"/>
              <a:gd name="T1" fmla="*/ 0 h 719"/>
              <a:gd name="T2" fmla="*/ 571 w 571"/>
              <a:gd name="T3" fmla="*/ 0 h 719"/>
              <a:gd name="T4" fmla="*/ 0 w 571"/>
              <a:gd name="T5" fmla="*/ 719 h 719"/>
              <a:gd name="T6" fmla="*/ 0 w 571"/>
              <a:gd name="T7" fmla="*/ 0 h 719"/>
            </a:gdLst>
            <a:ahLst/>
            <a:cxnLst>
              <a:cxn ang="0">
                <a:pos x="T0" y="T1"/>
              </a:cxn>
              <a:cxn ang="0">
                <a:pos x="T2" y="T3"/>
              </a:cxn>
              <a:cxn ang="0">
                <a:pos x="T4" y="T5"/>
              </a:cxn>
              <a:cxn ang="0">
                <a:pos x="T6" y="T7"/>
              </a:cxn>
            </a:cxnLst>
            <a:rect l="0" t="0" r="r" b="b"/>
            <a:pathLst>
              <a:path w="571" h="719">
                <a:moveTo>
                  <a:pt x="0" y="0"/>
                </a:moveTo>
                <a:lnTo>
                  <a:pt x="571" y="0"/>
                </a:lnTo>
                <a:lnTo>
                  <a:pt x="0" y="719"/>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379504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221894" y="3197544"/>
            <a:ext cx="6968045" cy="428625"/>
          </a:xfrm>
        </p:spPr>
        <p:txBody>
          <a:bodyPr anchor="ctr">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2221894" y="3802381"/>
            <a:ext cx="6968045" cy="1095375"/>
          </a:xfrm>
        </p:spPr>
        <p:txBody>
          <a:bodyPr anchor="t">
            <a:normAutofit/>
          </a:bodyPr>
          <a:lstStyle>
            <a:lvl1pPr marL="0" indent="0">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2" name="直接连接符 31"/>
          <p:cNvCxnSpPr/>
          <p:nvPr/>
        </p:nvCxnSpPr>
        <p:spPr>
          <a:xfrm>
            <a:off x="2221894" y="3021331"/>
            <a:ext cx="696804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userDrawn="1"/>
        </p:nvGrpSpPr>
        <p:grpSpPr>
          <a:xfrm>
            <a:off x="-1589" y="-1588"/>
            <a:ext cx="4826265" cy="4034145"/>
            <a:chOff x="-1588" y="-1588"/>
            <a:chExt cx="2708276" cy="2263775"/>
          </a:xfrm>
        </p:grpSpPr>
        <p:sp>
          <p:nvSpPr>
            <p:cNvPr id="10" name="Freeform 10"/>
            <p:cNvSpPr>
              <a:spLocks/>
            </p:cNvSpPr>
            <p:nvPr userDrawn="1"/>
          </p:nvSpPr>
          <p:spPr bwMode="auto">
            <a:xfrm>
              <a:off x="-1588" y="-1588"/>
              <a:ext cx="1801813" cy="2263775"/>
            </a:xfrm>
            <a:custGeom>
              <a:avLst/>
              <a:gdLst>
                <a:gd name="T0" fmla="*/ 0 w 1135"/>
                <a:gd name="T1" fmla="*/ 0 h 1426"/>
                <a:gd name="T2" fmla="*/ 1135 w 1135"/>
                <a:gd name="T3" fmla="*/ 0 h 1426"/>
                <a:gd name="T4" fmla="*/ 0 w 1135"/>
                <a:gd name="T5" fmla="*/ 1426 h 1426"/>
                <a:gd name="T6" fmla="*/ 0 w 1135"/>
                <a:gd name="T7" fmla="*/ 0 h 1426"/>
              </a:gdLst>
              <a:ahLst/>
              <a:cxnLst>
                <a:cxn ang="0">
                  <a:pos x="T0" y="T1"/>
                </a:cxn>
                <a:cxn ang="0">
                  <a:pos x="T2" y="T3"/>
                </a:cxn>
                <a:cxn ang="0">
                  <a:pos x="T4" y="T5"/>
                </a:cxn>
                <a:cxn ang="0">
                  <a:pos x="T6" y="T7"/>
                </a:cxn>
              </a:cxnLst>
              <a:rect l="0" t="0" r="r" b="b"/>
              <a:pathLst>
                <a:path w="1135" h="1426">
                  <a:moveTo>
                    <a:pt x="0" y="0"/>
                  </a:moveTo>
                  <a:lnTo>
                    <a:pt x="1135" y="0"/>
                  </a:lnTo>
                  <a:lnTo>
                    <a:pt x="0" y="142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p:cNvSpPr>
            <p:nvPr userDrawn="1"/>
          </p:nvSpPr>
          <p:spPr bwMode="auto">
            <a:xfrm>
              <a:off x="890588" y="-1588"/>
              <a:ext cx="909638" cy="1141413"/>
            </a:xfrm>
            <a:custGeom>
              <a:avLst/>
              <a:gdLst>
                <a:gd name="T0" fmla="*/ 573 w 573"/>
                <a:gd name="T1" fmla="*/ 719 h 719"/>
                <a:gd name="T2" fmla="*/ 0 w 573"/>
                <a:gd name="T3" fmla="*/ 719 h 719"/>
                <a:gd name="T4" fmla="*/ 573 w 573"/>
                <a:gd name="T5" fmla="*/ 0 h 719"/>
                <a:gd name="T6" fmla="*/ 573 w 573"/>
                <a:gd name="T7" fmla="*/ 719 h 719"/>
              </a:gdLst>
              <a:ahLst/>
              <a:cxnLst>
                <a:cxn ang="0">
                  <a:pos x="T0" y="T1"/>
                </a:cxn>
                <a:cxn ang="0">
                  <a:pos x="T2" y="T3"/>
                </a:cxn>
                <a:cxn ang="0">
                  <a:pos x="T4" y="T5"/>
                </a:cxn>
                <a:cxn ang="0">
                  <a:pos x="T6" y="T7"/>
                </a:cxn>
              </a:cxnLst>
              <a:rect l="0" t="0" r="r" b="b"/>
              <a:pathLst>
                <a:path w="573" h="719">
                  <a:moveTo>
                    <a:pt x="573" y="719"/>
                  </a:moveTo>
                  <a:lnTo>
                    <a:pt x="0" y="719"/>
                  </a:lnTo>
                  <a:lnTo>
                    <a:pt x="573" y="0"/>
                  </a:lnTo>
                  <a:lnTo>
                    <a:pt x="573" y="71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p:cNvSpPr>
              <a:spLocks/>
            </p:cNvSpPr>
            <p:nvPr userDrawn="1"/>
          </p:nvSpPr>
          <p:spPr bwMode="auto">
            <a:xfrm>
              <a:off x="1800225" y="-1588"/>
              <a:ext cx="906463" cy="1141413"/>
            </a:xfrm>
            <a:custGeom>
              <a:avLst/>
              <a:gdLst>
                <a:gd name="T0" fmla="*/ 0 w 571"/>
                <a:gd name="T1" fmla="*/ 0 h 719"/>
                <a:gd name="T2" fmla="*/ 571 w 571"/>
                <a:gd name="T3" fmla="*/ 0 h 719"/>
                <a:gd name="T4" fmla="*/ 0 w 571"/>
                <a:gd name="T5" fmla="*/ 719 h 719"/>
                <a:gd name="T6" fmla="*/ 0 w 571"/>
                <a:gd name="T7" fmla="*/ 0 h 719"/>
              </a:gdLst>
              <a:ahLst/>
              <a:cxnLst>
                <a:cxn ang="0">
                  <a:pos x="T0" y="T1"/>
                </a:cxn>
                <a:cxn ang="0">
                  <a:pos x="T2" y="T3"/>
                </a:cxn>
                <a:cxn ang="0">
                  <a:pos x="T4" y="T5"/>
                </a:cxn>
                <a:cxn ang="0">
                  <a:pos x="T6" y="T7"/>
                </a:cxn>
              </a:cxnLst>
              <a:rect l="0" t="0" r="r" b="b"/>
              <a:pathLst>
                <a:path w="571" h="719">
                  <a:moveTo>
                    <a:pt x="0" y="0"/>
                  </a:moveTo>
                  <a:lnTo>
                    <a:pt x="571" y="0"/>
                  </a:lnTo>
                  <a:lnTo>
                    <a:pt x="0" y="719"/>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853334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pPr/>
              <a:t>2019/5/30</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95325" y="76200"/>
            <a:ext cx="10801350" cy="937991"/>
          </a:xfrm>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p:txBody>
          <a:bodyPr/>
          <a:lstStyle/>
          <a:p>
            <a:fld id="{6489D9C7-5DC6-4263-87FF-7C99F6FB63C3}" type="datetime1">
              <a:rPr lang="zh-CN" altLang="en-US" smtClean="0"/>
              <a:pPr/>
              <a:t>2019/5/30</a:t>
            </a:fld>
            <a:endParaRPr lang="zh-CN" altLang="en-US"/>
          </a:p>
        </p:txBody>
      </p:sp>
      <p:sp>
        <p:nvSpPr>
          <p:cNvPr id="7" name="页脚占位符 6"/>
          <p:cNvSpPr>
            <a:spLocks noGrp="1"/>
          </p:cNvSpPr>
          <p:nvPr>
            <p:ph type="ftr" sz="quarter" idx="11"/>
          </p:nvPr>
        </p:nvSpPr>
        <p:spPr/>
        <p:txBody>
          <a:bodyPr/>
          <a:lstStyle/>
          <a:p>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6489D9C7-5DC6-4263-87FF-7C99F6FB63C3}" type="datetime1">
              <a:rPr lang="zh-CN" altLang="en-US" smtClean="0"/>
              <a:pPr/>
              <a:t>2019/5/30</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10" name="Freeform 6"/>
          <p:cNvSpPr>
            <a:spLocks/>
          </p:cNvSpPr>
          <p:nvPr userDrawn="1"/>
        </p:nvSpPr>
        <p:spPr bwMode="auto">
          <a:xfrm>
            <a:off x="3277911" y="4368816"/>
            <a:ext cx="4612422" cy="2490771"/>
          </a:xfrm>
          <a:custGeom>
            <a:avLst/>
            <a:gdLst>
              <a:gd name="T0" fmla="*/ 0 w 2924"/>
              <a:gd name="T1" fmla="*/ 1579 h 1579"/>
              <a:gd name="T2" fmla="*/ 1870 w 2924"/>
              <a:gd name="T3" fmla="*/ 1579 h 1579"/>
              <a:gd name="T4" fmla="*/ 2924 w 2924"/>
              <a:gd name="T5" fmla="*/ 1165 h 1579"/>
              <a:gd name="T6" fmla="*/ 912 w 2924"/>
              <a:gd name="T7" fmla="*/ 0 h 1579"/>
              <a:gd name="T8" fmla="*/ 0 w 2924"/>
              <a:gd name="T9" fmla="*/ 1579 h 1579"/>
            </a:gdLst>
            <a:ahLst/>
            <a:cxnLst>
              <a:cxn ang="0">
                <a:pos x="T0" y="T1"/>
              </a:cxn>
              <a:cxn ang="0">
                <a:pos x="T2" y="T3"/>
              </a:cxn>
              <a:cxn ang="0">
                <a:pos x="T4" y="T5"/>
              </a:cxn>
              <a:cxn ang="0">
                <a:pos x="T6" y="T7"/>
              </a:cxn>
              <a:cxn ang="0">
                <a:pos x="T8" y="T9"/>
              </a:cxn>
            </a:cxnLst>
            <a:rect l="0" t="0" r="r" b="b"/>
            <a:pathLst>
              <a:path w="2924" h="1579">
                <a:moveTo>
                  <a:pt x="0" y="1579"/>
                </a:moveTo>
                <a:lnTo>
                  <a:pt x="1870" y="1579"/>
                </a:lnTo>
                <a:lnTo>
                  <a:pt x="2924" y="1165"/>
                </a:lnTo>
                <a:lnTo>
                  <a:pt x="912" y="0"/>
                </a:lnTo>
                <a:lnTo>
                  <a:pt x="0" y="1579"/>
                </a:lnTo>
                <a:close/>
              </a:path>
            </a:pathLst>
          </a:custGeom>
          <a:solidFill>
            <a:schemeClr val="accent2">
              <a:alpha val="61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日期占位符 4"/>
          <p:cNvSpPr>
            <a:spLocks noGrp="1"/>
          </p:cNvSpPr>
          <p:nvPr>
            <p:ph type="dt" sz="half" idx="14"/>
          </p:nvPr>
        </p:nvSpPr>
        <p:spPr>
          <a:xfrm>
            <a:off x="5401732" y="6959600"/>
            <a:ext cx="1388536" cy="206381"/>
          </a:xfrm>
        </p:spPr>
        <p:txBody>
          <a:bodyPr/>
          <a:lstStyle/>
          <a:p>
            <a:fld id="{6489D9C7-5DC6-4263-87FF-7C99F6FB63C3}" type="datetime1">
              <a:rPr lang="zh-CN" altLang="en-US" smtClean="0"/>
              <a:pPr/>
              <a:t>2019/5/30</a:t>
            </a:fld>
            <a:endParaRPr lang="zh-CN" altLang="en-US"/>
          </a:p>
        </p:txBody>
      </p:sp>
      <p:sp>
        <p:nvSpPr>
          <p:cNvPr id="6" name="页脚占位符 5"/>
          <p:cNvSpPr>
            <a:spLocks noGrp="1"/>
          </p:cNvSpPr>
          <p:nvPr>
            <p:ph type="ftr" sz="quarter" idx="15"/>
          </p:nvPr>
        </p:nvSpPr>
        <p:spPr>
          <a:xfrm>
            <a:off x="695325" y="6959600"/>
            <a:ext cx="4114800" cy="206381"/>
          </a:xfrm>
        </p:spPr>
        <p:txBody>
          <a:bodyPr/>
          <a:lstStyle/>
          <a:p>
            <a:r>
              <a:rPr lang="en-US" altLang="zh-CN"/>
              <a:t>www.islide.cc </a:t>
            </a:r>
            <a:r>
              <a:rPr lang="zh-CN" altLang="en-US"/>
              <a:t>「 让</a:t>
            </a:r>
            <a:r>
              <a:rPr lang="en-US" altLang="zh-CN"/>
              <a:t>PPT</a:t>
            </a:r>
            <a:r>
              <a:rPr lang="zh-CN" altLang="en-US"/>
              <a:t>设计简单起来！」</a:t>
            </a:r>
          </a:p>
        </p:txBody>
      </p:sp>
      <p:sp>
        <p:nvSpPr>
          <p:cNvPr id="7" name="灯片编号占位符 6"/>
          <p:cNvSpPr>
            <a:spLocks noGrp="1"/>
          </p:cNvSpPr>
          <p:nvPr>
            <p:ph type="sldNum" sz="quarter" idx="16"/>
          </p:nvPr>
        </p:nvSpPr>
        <p:spPr>
          <a:xfrm>
            <a:off x="8610599" y="6959600"/>
            <a:ext cx="2886075" cy="206381"/>
          </a:xfrm>
        </p:spPr>
        <p:txBody>
          <a:bodyPr/>
          <a:lstStyle/>
          <a:p>
            <a:fld id="{5DD3DB80-B894-403A-B48E-6FDC1A72010E}" type="slidenum">
              <a:rPr lang="zh-CN" altLang="en-US" smtClean="0"/>
              <a:pPr/>
              <a:t>‹#›</a:t>
            </a:fld>
            <a:endParaRPr lang="zh-CN" altLang="en-US"/>
          </a:p>
        </p:txBody>
      </p:sp>
      <p:sp>
        <p:nvSpPr>
          <p:cNvPr id="26" name="标题 1"/>
          <p:cNvSpPr>
            <a:spLocks noGrp="1"/>
          </p:cNvSpPr>
          <p:nvPr>
            <p:ph type="ctrTitle" hasCustomPrompt="1"/>
          </p:nvPr>
        </p:nvSpPr>
        <p:spPr>
          <a:xfrm>
            <a:off x="695325" y="2247639"/>
            <a:ext cx="10801350" cy="655784"/>
          </a:xfrm>
        </p:spPr>
        <p:txBody>
          <a:bodyPr anchor="ctr">
            <a:normAutofit/>
          </a:bodyPr>
          <a:lstStyle>
            <a:lvl1pPr marL="0" indent="0" algn="ct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27" name="文本占位符 62"/>
          <p:cNvSpPr>
            <a:spLocks noGrp="1"/>
          </p:cNvSpPr>
          <p:nvPr>
            <p:ph type="body" sz="quarter" idx="17" hasCustomPrompt="1"/>
          </p:nvPr>
        </p:nvSpPr>
        <p:spPr>
          <a:xfrm>
            <a:off x="695325" y="3185880"/>
            <a:ext cx="10801350" cy="310871"/>
          </a:xfrm>
        </p:spPr>
        <p:txBody>
          <a:bodyPr vert="horz" lIns="91440" tIns="45720" rIns="91440" bIns="45720" rtlCol="0">
            <a:normAutofit/>
          </a:bodyPr>
          <a:lstStyle>
            <a:lvl1pPr marL="0" indent="0" algn="ctr">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28" name="文本占位符 62"/>
          <p:cNvSpPr>
            <a:spLocks noGrp="1"/>
          </p:cNvSpPr>
          <p:nvPr>
            <p:ph type="body" sz="quarter" idx="18" hasCustomPrompt="1"/>
          </p:nvPr>
        </p:nvSpPr>
        <p:spPr>
          <a:xfrm>
            <a:off x="695325" y="3501514"/>
            <a:ext cx="10801350" cy="310871"/>
          </a:xfrm>
        </p:spPr>
        <p:txBody>
          <a:bodyPr vert="horz" lIns="91440" tIns="45720" rIns="91440" bIns="45720" rtlCol="0">
            <a:normAutofit/>
          </a:bodyPr>
          <a:lstStyle>
            <a:lvl1pPr marL="0" indent="0" algn="ctr">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1" name="Freeform 7"/>
          <p:cNvSpPr>
            <a:spLocks/>
          </p:cNvSpPr>
          <p:nvPr userDrawn="1"/>
        </p:nvSpPr>
        <p:spPr bwMode="auto">
          <a:xfrm>
            <a:off x="-1" y="4368816"/>
            <a:ext cx="4716532" cy="2490771"/>
          </a:xfrm>
          <a:custGeom>
            <a:avLst/>
            <a:gdLst>
              <a:gd name="T0" fmla="*/ 0 w 2990"/>
              <a:gd name="T1" fmla="*/ 1579 h 1579"/>
              <a:gd name="T2" fmla="*/ 2078 w 2990"/>
              <a:gd name="T3" fmla="*/ 1579 h 1579"/>
              <a:gd name="T4" fmla="*/ 2990 w 2990"/>
              <a:gd name="T5" fmla="*/ 0 h 1579"/>
              <a:gd name="T6" fmla="*/ 0 w 2990"/>
              <a:gd name="T7" fmla="*/ 1178 h 1579"/>
              <a:gd name="T8" fmla="*/ 0 w 2990"/>
              <a:gd name="T9" fmla="*/ 1579 h 1579"/>
            </a:gdLst>
            <a:ahLst/>
            <a:cxnLst>
              <a:cxn ang="0">
                <a:pos x="T0" y="T1"/>
              </a:cxn>
              <a:cxn ang="0">
                <a:pos x="T2" y="T3"/>
              </a:cxn>
              <a:cxn ang="0">
                <a:pos x="T4" y="T5"/>
              </a:cxn>
              <a:cxn ang="0">
                <a:pos x="T6" y="T7"/>
              </a:cxn>
              <a:cxn ang="0">
                <a:pos x="T8" y="T9"/>
              </a:cxn>
            </a:cxnLst>
            <a:rect l="0" t="0" r="r" b="b"/>
            <a:pathLst>
              <a:path w="2990" h="1579">
                <a:moveTo>
                  <a:pt x="0" y="1579"/>
                </a:moveTo>
                <a:lnTo>
                  <a:pt x="2078" y="1579"/>
                </a:lnTo>
                <a:lnTo>
                  <a:pt x="2990" y="0"/>
                </a:lnTo>
                <a:lnTo>
                  <a:pt x="0" y="1178"/>
                </a:lnTo>
                <a:lnTo>
                  <a:pt x="0" y="157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userDrawn="1"/>
        </p:nvSpPr>
        <p:spPr bwMode="auto">
          <a:xfrm>
            <a:off x="6237180" y="4513940"/>
            <a:ext cx="5954820" cy="2345647"/>
          </a:xfrm>
          <a:custGeom>
            <a:avLst/>
            <a:gdLst>
              <a:gd name="T0" fmla="*/ 1922 w 3775"/>
              <a:gd name="T1" fmla="*/ 1487 h 1487"/>
              <a:gd name="T2" fmla="*/ 3775 w 3775"/>
              <a:gd name="T3" fmla="*/ 758 h 1487"/>
              <a:gd name="T4" fmla="*/ 3775 w 3775"/>
              <a:gd name="T5" fmla="*/ 0 h 1487"/>
              <a:gd name="T6" fmla="*/ 0 w 3775"/>
              <a:gd name="T7" fmla="*/ 1487 h 1487"/>
              <a:gd name="T8" fmla="*/ 1922 w 3775"/>
              <a:gd name="T9" fmla="*/ 1487 h 1487"/>
            </a:gdLst>
            <a:ahLst/>
            <a:cxnLst>
              <a:cxn ang="0">
                <a:pos x="T0" y="T1"/>
              </a:cxn>
              <a:cxn ang="0">
                <a:pos x="T2" y="T3"/>
              </a:cxn>
              <a:cxn ang="0">
                <a:pos x="T4" y="T5"/>
              </a:cxn>
              <a:cxn ang="0">
                <a:pos x="T6" y="T7"/>
              </a:cxn>
              <a:cxn ang="0">
                <a:pos x="T8" y="T9"/>
              </a:cxn>
            </a:cxnLst>
            <a:rect l="0" t="0" r="r" b="b"/>
            <a:pathLst>
              <a:path w="3775" h="1487">
                <a:moveTo>
                  <a:pt x="1922" y="1487"/>
                </a:moveTo>
                <a:lnTo>
                  <a:pt x="3775" y="758"/>
                </a:lnTo>
                <a:lnTo>
                  <a:pt x="3775" y="0"/>
                </a:lnTo>
                <a:lnTo>
                  <a:pt x="0" y="1487"/>
                </a:lnTo>
                <a:lnTo>
                  <a:pt x="1922" y="1487"/>
                </a:lnTo>
                <a:close/>
              </a:path>
            </a:pathLst>
          </a:custGeom>
          <a:solidFill>
            <a:schemeClr val="accent1">
              <a:lumMod val="20000"/>
              <a:lumOff val="80000"/>
              <a:alpha val="45000"/>
            </a:schemeClr>
          </a:solidFill>
          <a:ln>
            <a:noFill/>
          </a:ln>
        </p:spPr>
        <p:txBody>
          <a:bodyPr vert="horz" wrap="square" lIns="91440" tIns="45720" rIns="91440" bIns="45720" numCol="1" anchor="t" anchorCtr="0" compatLnSpc="1">
            <a:prstTxWarp prst="textNoShape">
              <a:avLst/>
            </a:prstTxWarp>
          </a:bodyPr>
          <a:lstStyle/>
          <a:p>
            <a:pPr lvl="0"/>
            <a:endParaRPr lang="zh-CN" altLang="en-US"/>
          </a:p>
        </p:txBody>
      </p:sp>
      <p:sp>
        <p:nvSpPr>
          <p:cNvPr id="13" name="Freeform 9"/>
          <p:cNvSpPr>
            <a:spLocks/>
          </p:cNvSpPr>
          <p:nvPr userDrawn="1"/>
        </p:nvSpPr>
        <p:spPr bwMode="auto">
          <a:xfrm>
            <a:off x="9256392" y="5704904"/>
            <a:ext cx="2935608" cy="1154683"/>
          </a:xfrm>
          <a:custGeom>
            <a:avLst/>
            <a:gdLst>
              <a:gd name="T0" fmla="*/ 1861 w 1861"/>
              <a:gd name="T1" fmla="*/ 732 h 732"/>
              <a:gd name="T2" fmla="*/ 1861 w 1861"/>
              <a:gd name="T3" fmla="*/ 0 h 732"/>
              <a:gd name="T4" fmla="*/ 0 w 1861"/>
              <a:gd name="T5" fmla="*/ 732 h 732"/>
              <a:gd name="T6" fmla="*/ 1861 w 1861"/>
              <a:gd name="T7" fmla="*/ 732 h 732"/>
            </a:gdLst>
            <a:ahLst/>
            <a:cxnLst>
              <a:cxn ang="0">
                <a:pos x="T0" y="T1"/>
              </a:cxn>
              <a:cxn ang="0">
                <a:pos x="T2" y="T3"/>
              </a:cxn>
              <a:cxn ang="0">
                <a:pos x="T4" y="T5"/>
              </a:cxn>
              <a:cxn ang="0">
                <a:pos x="T6" y="T7"/>
              </a:cxn>
            </a:cxnLst>
            <a:rect l="0" t="0" r="r" b="b"/>
            <a:pathLst>
              <a:path w="1861" h="732">
                <a:moveTo>
                  <a:pt x="1861" y="732"/>
                </a:moveTo>
                <a:lnTo>
                  <a:pt x="1861" y="0"/>
                </a:lnTo>
                <a:lnTo>
                  <a:pt x="0" y="732"/>
                </a:lnTo>
                <a:lnTo>
                  <a:pt x="1861" y="73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
          <p:cNvSpPr>
            <a:spLocks/>
          </p:cNvSpPr>
          <p:nvPr userDrawn="1"/>
        </p:nvSpPr>
        <p:spPr bwMode="auto">
          <a:xfrm>
            <a:off x="3184842" y="3334018"/>
            <a:ext cx="9007157" cy="3525569"/>
          </a:xfrm>
          <a:custGeom>
            <a:avLst/>
            <a:gdLst>
              <a:gd name="T0" fmla="*/ 0 w 5710"/>
              <a:gd name="T1" fmla="*/ 2235 h 2235"/>
              <a:gd name="T2" fmla="*/ 1924 w 5710"/>
              <a:gd name="T3" fmla="*/ 2235 h 2235"/>
              <a:gd name="T4" fmla="*/ 5710 w 5710"/>
              <a:gd name="T5" fmla="*/ 743 h 2235"/>
              <a:gd name="T6" fmla="*/ 5710 w 5710"/>
              <a:gd name="T7" fmla="*/ 19 h 2235"/>
              <a:gd name="T8" fmla="*/ 5676 w 5710"/>
              <a:gd name="T9" fmla="*/ 0 h 2235"/>
              <a:gd name="T10" fmla="*/ 0 w 5710"/>
              <a:gd name="T11" fmla="*/ 2235 h 2235"/>
            </a:gdLst>
            <a:ahLst/>
            <a:cxnLst>
              <a:cxn ang="0">
                <a:pos x="T0" y="T1"/>
              </a:cxn>
              <a:cxn ang="0">
                <a:pos x="T2" y="T3"/>
              </a:cxn>
              <a:cxn ang="0">
                <a:pos x="T4" y="T5"/>
              </a:cxn>
              <a:cxn ang="0">
                <a:pos x="T6" y="T7"/>
              </a:cxn>
              <a:cxn ang="0">
                <a:pos x="T8" y="T9"/>
              </a:cxn>
              <a:cxn ang="0">
                <a:pos x="T10" y="T11"/>
              </a:cxn>
            </a:cxnLst>
            <a:rect l="0" t="0" r="r" b="b"/>
            <a:pathLst>
              <a:path w="5710" h="2235">
                <a:moveTo>
                  <a:pt x="0" y="2235"/>
                </a:moveTo>
                <a:lnTo>
                  <a:pt x="1924" y="2235"/>
                </a:lnTo>
                <a:lnTo>
                  <a:pt x="5710" y="743"/>
                </a:lnTo>
                <a:lnTo>
                  <a:pt x="5710" y="19"/>
                </a:lnTo>
                <a:lnTo>
                  <a:pt x="5676" y="0"/>
                </a:lnTo>
                <a:lnTo>
                  <a:pt x="0" y="2235"/>
                </a:lnTo>
                <a:close/>
              </a:path>
            </a:pathLst>
          </a:custGeom>
          <a:solidFill>
            <a:schemeClr val="accent2">
              <a:alpha val="63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3525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2475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400265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95325" y="1"/>
            <a:ext cx="10801350" cy="937991"/>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95325" y="1125538"/>
            <a:ext cx="10801350" cy="505142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1976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2019/5/30</a:t>
            </a:fld>
            <a:endParaRPr lang="zh-CN" altLang="en-US"/>
          </a:p>
        </p:txBody>
      </p:sp>
      <p:sp>
        <p:nvSpPr>
          <p:cNvPr id="5" name="页脚占位符 4"/>
          <p:cNvSpPr>
            <a:spLocks noGrp="1"/>
          </p:cNvSpPr>
          <p:nvPr>
            <p:ph type="ftr" sz="quarter" idx="3"/>
          </p:nvPr>
        </p:nvSpPr>
        <p:spPr>
          <a:xfrm>
            <a:off x="695325" y="6197600"/>
            <a:ext cx="4114800"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zh-CN" altLang="en-US" dirty="0"/>
          </a:p>
        </p:txBody>
      </p:sp>
      <p:sp>
        <p:nvSpPr>
          <p:cNvPr id="6" name="灯片编号占位符 5"/>
          <p:cNvSpPr>
            <a:spLocks noGrp="1"/>
          </p:cNvSpPr>
          <p:nvPr>
            <p:ph type="sldNum" sz="quarter" idx="4"/>
          </p:nvPr>
        </p:nvSpPr>
        <p:spPr>
          <a:xfrm>
            <a:off x="8610599" y="6197600"/>
            <a:ext cx="2886075"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grpSp>
        <p:nvGrpSpPr>
          <p:cNvPr id="41" name="组合 40"/>
          <p:cNvGrpSpPr/>
          <p:nvPr userDrawn="1"/>
        </p:nvGrpSpPr>
        <p:grpSpPr>
          <a:xfrm flipH="1">
            <a:off x="10789774" y="0"/>
            <a:ext cx="1402226" cy="1172083"/>
            <a:chOff x="-1588" y="-1588"/>
            <a:chExt cx="2708276" cy="2263775"/>
          </a:xfrm>
        </p:grpSpPr>
        <p:sp>
          <p:nvSpPr>
            <p:cNvPr id="42" name="Freeform 10"/>
            <p:cNvSpPr>
              <a:spLocks/>
            </p:cNvSpPr>
            <p:nvPr userDrawn="1"/>
          </p:nvSpPr>
          <p:spPr bwMode="auto">
            <a:xfrm>
              <a:off x="-1588" y="-1588"/>
              <a:ext cx="1801813" cy="2263775"/>
            </a:xfrm>
            <a:custGeom>
              <a:avLst/>
              <a:gdLst>
                <a:gd name="T0" fmla="*/ 0 w 1135"/>
                <a:gd name="T1" fmla="*/ 0 h 1426"/>
                <a:gd name="T2" fmla="*/ 1135 w 1135"/>
                <a:gd name="T3" fmla="*/ 0 h 1426"/>
                <a:gd name="T4" fmla="*/ 0 w 1135"/>
                <a:gd name="T5" fmla="*/ 1426 h 1426"/>
                <a:gd name="T6" fmla="*/ 0 w 1135"/>
                <a:gd name="T7" fmla="*/ 0 h 1426"/>
              </a:gdLst>
              <a:ahLst/>
              <a:cxnLst>
                <a:cxn ang="0">
                  <a:pos x="T0" y="T1"/>
                </a:cxn>
                <a:cxn ang="0">
                  <a:pos x="T2" y="T3"/>
                </a:cxn>
                <a:cxn ang="0">
                  <a:pos x="T4" y="T5"/>
                </a:cxn>
                <a:cxn ang="0">
                  <a:pos x="T6" y="T7"/>
                </a:cxn>
              </a:cxnLst>
              <a:rect l="0" t="0" r="r" b="b"/>
              <a:pathLst>
                <a:path w="1135" h="1426">
                  <a:moveTo>
                    <a:pt x="0" y="0"/>
                  </a:moveTo>
                  <a:lnTo>
                    <a:pt x="1135" y="0"/>
                  </a:lnTo>
                  <a:lnTo>
                    <a:pt x="0" y="1426"/>
                  </a:lnTo>
                  <a:lnTo>
                    <a:pt x="0" y="0"/>
                  </a:lnTo>
                  <a:close/>
                </a:path>
              </a:pathLst>
            </a:custGeom>
            <a:solidFill>
              <a:srgbClr val="006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1"/>
            <p:cNvSpPr>
              <a:spLocks/>
            </p:cNvSpPr>
            <p:nvPr userDrawn="1"/>
          </p:nvSpPr>
          <p:spPr bwMode="auto">
            <a:xfrm>
              <a:off x="890588" y="-1588"/>
              <a:ext cx="909638" cy="1141413"/>
            </a:xfrm>
            <a:custGeom>
              <a:avLst/>
              <a:gdLst>
                <a:gd name="T0" fmla="*/ 573 w 573"/>
                <a:gd name="T1" fmla="*/ 719 h 719"/>
                <a:gd name="T2" fmla="*/ 0 w 573"/>
                <a:gd name="T3" fmla="*/ 719 h 719"/>
                <a:gd name="T4" fmla="*/ 573 w 573"/>
                <a:gd name="T5" fmla="*/ 0 h 719"/>
                <a:gd name="T6" fmla="*/ 573 w 573"/>
                <a:gd name="T7" fmla="*/ 719 h 719"/>
              </a:gdLst>
              <a:ahLst/>
              <a:cxnLst>
                <a:cxn ang="0">
                  <a:pos x="T0" y="T1"/>
                </a:cxn>
                <a:cxn ang="0">
                  <a:pos x="T2" y="T3"/>
                </a:cxn>
                <a:cxn ang="0">
                  <a:pos x="T4" y="T5"/>
                </a:cxn>
                <a:cxn ang="0">
                  <a:pos x="T6" y="T7"/>
                </a:cxn>
              </a:cxnLst>
              <a:rect l="0" t="0" r="r" b="b"/>
              <a:pathLst>
                <a:path w="573" h="719">
                  <a:moveTo>
                    <a:pt x="573" y="719"/>
                  </a:moveTo>
                  <a:lnTo>
                    <a:pt x="0" y="719"/>
                  </a:lnTo>
                  <a:lnTo>
                    <a:pt x="573" y="0"/>
                  </a:lnTo>
                  <a:lnTo>
                    <a:pt x="573" y="719"/>
                  </a:lnTo>
                  <a:close/>
                </a:path>
              </a:pathLst>
            </a:custGeom>
            <a:solidFill>
              <a:srgbClr val="00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2"/>
            <p:cNvSpPr>
              <a:spLocks/>
            </p:cNvSpPr>
            <p:nvPr userDrawn="1"/>
          </p:nvSpPr>
          <p:spPr bwMode="auto">
            <a:xfrm>
              <a:off x="1800225" y="-1588"/>
              <a:ext cx="906463" cy="1141413"/>
            </a:xfrm>
            <a:custGeom>
              <a:avLst/>
              <a:gdLst>
                <a:gd name="T0" fmla="*/ 0 w 571"/>
                <a:gd name="T1" fmla="*/ 0 h 719"/>
                <a:gd name="T2" fmla="*/ 571 w 571"/>
                <a:gd name="T3" fmla="*/ 0 h 719"/>
                <a:gd name="T4" fmla="*/ 0 w 571"/>
                <a:gd name="T5" fmla="*/ 719 h 719"/>
                <a:gd name="T6" fmla="*/ 0 w 571"/>
                <a:gd name="T7" fmla="*/ 0 h 719"/>
              </a:gdLst>
              <a:ahLst/>
              <a:cxnLst>
                <a:cxn ang="0">
                  <a:pos x="T0" y="T1"/>
                </a:cxn>
                <a:cxn ang="0">
                  <a:pos x="T2" y="T3"/>
                </a:cxn>
                <a:cxn ang="0">
                  <a:pos x="T4" y="T5"/>
                </a:cxn>
                <a:cxn ang="0">
                  <a:pos x="T6" y="T7"/>
                </a:cxn>
              </a:cxnLst>
              <a:rect l="0" t="0" r="r" b="b"/>
              <a:pathLst>
                <a:path w="571" h="719">
                  <a:moveTo>
                    <a:pt x="0" y="0"/>
                  </a:moveTo>
                  <a:lnTo>
                    <a:pt x="571" y="0"/>
                  </a:lnTo>
                  <a:lnTo>
                    <a:pt x="0" y="719"/>
                  </a:lnTo>
                  <a:lnTo>
                    <a:pt x="0" y="0"/>
                  </a:lnTo>
                  <a:close/>
                </a:path>
              </a:pathLst>
            </a:custGeom>
            <a:solidFill>
              <a:srgbClr val="009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38">
          <p15:clr>
            <a:srgbClr val="F26B43"/>
          </p15:clr>
        </p15:guide>
        <p15:guide id="2" pos="7242">
          <p15:clr>
            <a:srgbClr val="F26B43"/>
          </p15:clr>
        </p15:guide>
        <p15:guide id="3" orient="horz" pos="3906">
          <p15:clr>
            <a:srgbClr val="F26B43"/>
          </p15:clr>
        </p15:guide>
        <p15:guide id="4" orient="horz" pos="640">
          <p15:clr>
            <a:srgbClr val="F26B43"/>
          </p15:clr>
        </p15:guide>
        <p15:guide id="5" orient="horz" pos="70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98052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jpe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0.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12.tiff"/><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a:extLst>
              <a:ext uri="{FF2B5EF4-FFF2-40B4-BE49-F238E27FC236}">
                <a16:creationId xmlns:a16="http://schemas.microsoft.com/office/drawing/2014/main" id="{1EA7A7B4-4DA7-40DE-84FF-8D173919AC3A}"/>
              </a:ext>
            </a:extLst>
          </p:cNvPr>
          <p:cNvSpPr>
            <a:spLocks noGrp="1"/>
          </p:cNvSpPr>
          <p:nvPr>
            <p:ph type="ctrTitle"/>
          </p:nvPr>
        </p:nvSpPr>
        <p:spPr>
          <a:xfrm>
            <a:off x="185647" y="4398089"/>
            <a:ext cx="5586411" cy="850123"/>
          </a:xfrm>
        </p:spPr>
        <p:txBody>
          <a:bodyPr>
            <a:normAutofit/>
          </a:bodyPr>
          <a:lstStyle/>
          <a:p>
            <a:r>
              <a:rPr lang="en-US" altLang="zh-CN" dirty="0"/>
              <a:t>Text Analysis  </a:t>
            </a:r>
            <a:endParaRPr lang="zh-CN" altLang="en-US" dirty="0"/>
          </a:p>
        </p:txBody>
      </p:sp>
      <p:sp>
        <p:nvSpPr>
          <p:cNvPr id="11" name="文本占位符 9">
            <a:extLst>
              <a:ext uri="{FF2B5EF4-FFF2-40B4-BE49-F238E27FC236}">
                <a16:creationId xmlns:a16="http://schemas.microsoft.com/office/drawing/2014/main" id="{61E760CE-5C34-4D24-8B54-3A2DFB6DABC2}"/>
              </a:ext>
            </a:extLst>
          </p:cNvPr>
          <p:cNvSpPr>
            <a:spLocks noGrp="1"/>
          </p:cNvSpPr>
          <p:nvPr>
            <p:ph type="body" sz="quarter" idx="10"/>
          </p:nvPr>
        </p:nvSpPr>
        <p:spPr>
          <a:xfrm>
            <a:off x="7355040" y="4976511"/>
            <a:ext cx="5181516" cy="543402"/>
          </a:xfrm>
        </p:spPr>
        <p:txBody>
          <a:bodyPr>
            <a:noAutofit/>
          </a:bodyPr>
          <a:lstStyle/>
          <a:p>
            <a:r>
              <a:rPr lang="en-US" altLang="zh-CN" sz="1500" b="1" dirty="0"/>
              <a:t>Yanxiang Zhao, Jiaqi Li , Xiangui Mei, Shuyu Dong</a:t>
            </a:r>
          </a:p>
        </p:txBody>
      </p:sp>
      <p:sp>
        <p:nvSpPr>
          <p:cNvPr id="12" name="文本占位符 10">
            <a:extLst>
              <a:ext uri="{FF2B5EF4-FFF2-40B4-BE49-F238E27FC236}">
                <a16:creationId xmlns:a16="http://schemas.microsoft.com/office/drawing/2014/main" id="{7FCCD6BB-EB4B-431F-8E48-D81872470007}"/>
              </a:ext>
            </a:extLst>
          </p:cNvPr>
          <p:cNvSpPr>
            <a:spLocks noGrp="1"/>
          </p:cNvSpPr>
          <p:nvPr>
            <p:ph type="body" sz="quarter" idx="11"/>
          </p:nvPr>
        </p:nvSpPr>
        <p:spPr>
          <a:xfrm>
            <a:off x="7355040" y="5634094"/>
            <a:ext cx="4691186" cy="371475"/>
          </a:xfrm>
        </p:spPr>
        <p:txBody>
          <a:bodyPr>
            <a:normAutofit/>
          </a:bodyPr>
          <a:lstStyle/>
          <a:p>
            <a:r>
              <a:rPr lang="en-US" altLang="zh-CN" sz="1500" b="1" dirty="0"/>
              <a:t>May 29, 2019</a:t>
            </a:r>
            <a:endParaRPr lang="zh-CN" altLang="en-US" sz="1500" b="1" dirty="0"/>
          </a:p>
        </p:txBody>
      </p:sp>
      <p:pic>
        <p:nvPicPr>
          <p:cNvPr id="7" name="图片 6">
            <a:extLst>
              <a:ext uri="{FF2B5EF4-FFF2-40B4-BE49-F238E27FC236}">
                <a16:creationId xmlns:a16="http://schemas.microsoft.com/office/drawing/2014/main" id="{0D755D9A-6D7F-0549-906A-6C9B1F2A60AA}"/>
              </a:ext>
            </a:extLst>
          </p:cNvPr>
          <p:cNvPicPr>
            <a:picLocks noChangeAspect="1"/>
          </p:cNvPicPr>
          <p:nvPr/>
        </p:nvPicPr>
        <p:blipFill>
          <a:blip r:embed="rId3"/>
          <a:stretch>
            <a:fillRect/>
          </a:stretch>
        </p:blipFill>
        <p:spPr>
          <a:xfrm>
            <a:off x="0" y="1"/>
            <a:ext cx="5772058" cy="3445566"/>
          </a:xfrm>
          <a:prstGeom prst="rect">
            <a:avLst/>
          </a:prstGeom>
        </p:spPr>
      </p:pic>
      <p:sp>
        <p:nvSpPr>
          <p:cNvPr id="14" name="标题 3">
            <a:extLst>
              <a:ext uri="{FF2B5EF4-FFF2-40B4-BE49-F238E27FC236}">
                <a16:creationId xmlns:a16="http://schemas.microsoft.com/office/drawing/2014/main" id="{737C67E5-A8D4-2948-BB92-5FCD551B2F46}"/>
              </a:ext>
            </a:extLst>
          </p:cNvPr>
          <p:cNvSpPr txBox="1">
            <a:spLocks/>
          </p:cNvSpPr>
          <p:nvPr/>
        </p:nvSpPr>
        <p:spPr>
          <a:xfrm>
            <a:off x="185647" y="5062474"/>
            <a:ext cx="5586411" cy="850123"/>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3600" b="1" kern="1200">
                <a:solidFill>
                  <a:schemeClr val="tx1"/>
                </a:solidFill>
                <a:latin typeface="+mj-lt"/>
                <a:ea typeface="+mj-ea"/>
                <a:cs typeface="+mj-cs"/>
              </a:defRPr>
            </a:lvl1pPr>
          </a:lstStyle>
          <a:p>
            <a:r>
              <a:rPr lang="en-US" altLang="zh-CN" dirty="0"/>
              <a:t>for Trump’s Twitter </a:t>
            </a:r>
            <a:endParaRPr lang="zh-CN" altLang="en-US" dirty="0"/>
          </a:p>
        </p:txBody>
      </p:sp>
      <p:pic>
        <p:nvPicPr>
          <p:cNvPr id="8" name="图片 7">
            <a:extLst>
              <a:ext uri="{FF2B5EF4-FFF2-40B4-BE49-F238E27FC236}">
                <a16:creationId xmlns:a16="http://schemas.microsoft.com/office/drawing/2014/main" id="{E7747D90-6842-BA43-BBBB-E8A7F1A1612D}"/>
              </a:ext>
            </a:extLst>
          </p:cNvPr>
          <p:cNvPicPr>
            <a:picLocks noChangeAspect="1"/>
          </p:cNvPicPr>
          <p:nvPr/>
        </p:nvPicPr>
        <p:blipFill>
          <a:blip r:embed="rId4"/>
          <a:stretch>
            <a:fillRect/>
          </a:stretch>
        </p:blipFill>
        <p:spPr>
          <a:xfrm>
            <a:off x="6329018" y="1081434"/>
            <a:ext cx="1574800" cy="1282700"/>
          </a:xfrm>
          <a:prstGeom prst="rect">
            <a:avLst/>
          </a:prstGeom>
        </p:spPr>
      </p:pic>
    </p:spTree>
    <p:extLst>
      <p:ext uri="{BB962C8B-B14F-4D97-AF65-F5344CB8AC3E}">
        <p14:creationId xmlns:p14="http://schemas.microsoft.com/office/powerpoint/2010/main" val="1859548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AF8CA1-67EA-F04D-BC7C-1131CC069A9E}"/>
              </a:ext>
            </a:extLst>
          </p:cNvPr>
          <p:cNvSpPr>
            <a:spLocks noGrp="1"/>
          </p:cNvSpPr>
          <p:nvPr>
            <p:ph type="title"/>
          </p:nvPr>
        </p:nvSpPr>
        <p:spPr>
          <a:xfrm>
            <a:off x="509588" y="7220"/>
            <a:ext cx="10801350" cy="937991"/>
          </a:xfrm>
        </p:spPr>
        <p:txBody>
          <a:bodyPr/>
          <a:lstStyle/>
          <a:p>
            <a:r>
              <a:rPr kumimoji="1" lang="en-US" altLang="zh-CN" dirty="0"/>
              <a:t>Results Analysis (AIC and ROC Curve) </a:t>
            </a:r>
            <a:endParaRPr kumimoji="1" lang="zh-CN" altLang="en-US" dirty="0"/>
          </a:p>
        </p:txBody>
      </p:sp>
      <p:pic>
        <p:nvPicPr>
          <p:cNvPr id="5" name="图片 4">
            <a:extLst>
              <a:ext uri="{FF2B5EF4-FFF2-40B4-BE49-F238E27FC236}">
                <a16:creationId xmlns:a16="http://schemas.microsoft.com/office/drawing/2014/main" id="{F43B1108-1AA5-2246-9BA5-2632EAF43613}"/>
              </a:ext>
            </a:extLst>
          </p:cNvPr>
          <p:cNvPicPr/>
          <p:nvPr/>
        </p:nvPicPr>
        <p:blipFill>
          <a:blip r:embed="rId2"/>
          <a:stretch>
            <a:fillRect/>
          </a:stretch>
        </p:blipFill>
        <p:spPr>
          <a:xfrm>
            <a:off x="5980433" y="1832413"/>
            <a:ext cx="5640388" cy="3257550"/>
          </a:xfrm>
          <a:prstGeom prst="rect">
            <a:avLst/>
          </a:prstGeom>
        </p:spPr>
      </p:pic>
      <p:pic>
        <p:nvPicPr>
          <p:cNvPr id="7" name="图片 6">
            <a:extLst>
              <a:ext uri="{FF2B5EF4-FFF2-40B4-BE49-F238E27FC236}">
                <a16:creationId xmlns:a16="http://schemas.microsoft.com/office/drawing/2014/main" id="{9096FDD6-CA70-FF4C-B05C-45C037E75D70}"/>
              </a:ext>
            </a:extLst>
          </p:cNvPr>
          <p:cNvPicPr/>
          <p:nvPr/>
        </p:nvPicPr>
        <p:blipFill>
          <a:blip r:embed="rId3"/>
          <a:stretch>
            <a:fillRect/>
          </a:stretch>
        </p:blipFill>
        <p:spPr>
          <a:xfrm>
            <a:off x="695325" y="2048587"/>
            <a:ext cx="4975225" cy="1225393"/>
          </a:xfrm>
          <a:prstGeom prst="rect">
            <a:avLst/>
          </a:prstGeom>
        </p:spPr>
      </p:pic>
      <p:sp>
        <p:nvSpPr>
          <p:cNvPr id="13" name="iŝlíďé">
            <a:extLst>
              <a:ext uri="{FF2B5EF4-FFF2-40B4-BE49-F238E27FC236}">
                <a16:creationId xmlns:a16="http://schemas.microsoft.com/office/drawing/2014/main" id="{EA786479-7F98-8746-91E1-3130490E8F3C}"/>
              </a:ext>
            </a:extLst>
          </p:cNvPr>
          <p:cNvSpPr/>
          <p:nvPr/>
        </p:nvSpPr>
        <p:spPr>
          <a:xfrm>
            <a:off x="509588" y="1272971"/>
            <a:ext cx="561975" cy="559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dirty="0"/>
          </a:p>
        </p:txBody>
      </p:sp>
      <p:sp>
        <p:nvSpPr>
          <p:cNvPr id="15" name="iś1ïḑè">
            <a:extLst>
              <a:ext uri="{FF2B5EF4-FFF2-40B4-BE49-F238E27FC236}">
                <a16:creationId xmlns:a16="http://schemas.microsoft.com/office/drawing/2014/main" id="{8ADD45D5-3CFC-3349-A5C6-1DC38358C1A6}"/>
              </a:ext>
            </a:extLst>
          </p:cNvPr>
          <p:cNvSpPr/>
          <p:nvPr/>
        </p:nvSpPr>
        <p:spPr>
          <a:xfrm flipH="1">
            <a:off x="504825" y="3583139"/>
            <a:ext cx="560810" cy="5674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16" name="îŝľîďé">
            <a:extLst>
              <a:ext uri="{FF2B5EF4-FFF2-40B4-BE49-F238E27FC236}">
                <a16:creationId xmlns:a16="http://schemas.microsoft.com/office/drawing/2014/main" id="{D7DAF6A6-5339-7746-BC3B-11823C5A24F1}"/>
              </a:ext>
            </a:extLst>
          </p:cNvPr>
          <p:cNvSpPr/>
          <p:nvPr/>
        </p:nvSpPr>
        <p:spPr bwMode="auto">
          <a:xfrm>
            <a:off x="619125" y="1385888"/>
            <a:ext cx="359402" cy="309943"/>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bg1"/>
          </a:solidFill>
          <a:ln w="9525">
            <a:noFill/>
            <a:round/>
            <a:headEnd/>
            <a:tailEnd/>
          </a:ln>
        </p:spPr>
        <p:txBody>
          <a:bodyPr lIns="90000" tIns="46800" rIns="90000" bIns="46800" anchor="ctr"/>
          <a:lstStyle/>
          <a:p>
            <a:pPr algn="ctr"/>
            <a:endParaRPr dirty="0"/>
          </a:p>
        </p:txBody>
      </p:sp>
      <p:sp>
        <p:nvSpPr>
          <p:cNvPr id="17" name="矩形 16">
            <a:extLst>
              <a:ext uri="{FF2B5EF4-FFF2-40B4-BE49-F238E27FC236}">
                <a16:creationId xmlns:a16="http://schemas.microsoft.com/office/drawing/2014/main" id="{2904D8A3-15D1-914B-983F-6EEFB1539DDE}"/>
              </a:ext>
            </a:extLst>
          </p:cNvPr>
          <p:cNvSpPr/>
          <p:nvPr/>
        </p:nvSpPr>
        <p:spPr>
          <a:xfrm>
            <a:off x="1439330" y="1385888"/>
            <a:ext cx="2675469" cy="400110"/>
          </a:xfrm>
          <a:prstGeom prst="rect">
            <a:avLst/>
          </a:prstGeom>
        </p:spPr>
        <p:txBody>
          <a:bodyPr wrap="square">
            <a:spAutoFit/>
          </a:bodyPr>
          <a:lstStyle/>
          <a:p>
            <a:r>
              <a:rPr kumimoji="1" lang="en-US" altLang="zh-CN" sz="2000" b="1" dirty="0"/>
              <a:t>AIC  :  </a:t>
            </a:r>
            <a:r>
              <a:rPr kumimoji="1" lang="en-US" altLang="zh-CN" dirty="0"/>
              <a:t>very large </a:t>
            </a:r>
            <a:endParaRPr lang="zh-CN" altLang="en-US" dirty="0"/>
          </a:p>
        </p:txBody>
      </p:sp>
      <p:sp>
        <p:nvSpPr>
          <p:cNvPr id="18" name="矩形 17">
            <a:extLst>
              <a:ext uri="{FF2B5EF4-FFF2-40B4-BE49-F238E27FC236}">
                <a16:creationId xmlns:a16="http://schemas.microsoft.com/office/drawing/2014/main" id="{CC774C44-5ED4-BA40-8B8A-CA29D63205E0}"/>
              </a:ext>
            </a:extLst>
          </p:cNvPr>
          <p:cNvSpPr/>
          <p:nvPr/>
        </p:nvSpPr>
        <p:spPr>
          <a:xfrm>
            <a:off x="1439331" y="3666786"/>
            <a:ext cx="1622956" cy="400110"/>
          </a:xfrm>
          <a:prstGeom prst="rect">
            <a:avLst/>
          </a:prstGeom>
        </p:spPr>
        <p:txBody>
          <a:bodyPr wrap="square">
            <a:spAutoFit/>
          </a:bodyPr>
          <a:lstStyle/>
          <a:p>
            <a:r>
              <a:rPr kumimoji="1" lang="en-US" altLang="zh-CN" sz="2000" b="1" dirty="0"/>
              <a:t>ROC Curve  </a:t>
            </a:r>
            <a:endParaRPr lang="zh-CN" altLang="en-US" sz="2000" b="1" dirty="0"/>
          </a:p>
        </p:txBody>
      </p:sp>
      <p:sp>
        <p:nvSpPr>
          <p:cNvPr id="19" name="îś1ïḍe">
            <a:extLst>
              <a:ext uri="{FF2B5EF4-FFF2-40B4-BE49-F238E27FC236}">
                <a16:creationId xmlns:a16="http://schemas.microsoft.com/office/drawing/2014/main" id="{2D8391ED-6937-BF4B-A2A0-FE71646447F7}"/>
              </a:ext>
            </a:extLst>
          </p:cNvPr>
          <p:cNvSpPr/>
          <p:nvPr/>
        </p:nvSpPr>
        <p:spPr bwMode="auto">
          <a:xfrm>
            <a:off x="619540" y="3696007"/>
            <a:ext cx="325785" cy="358968"/>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headEnd/>
            <a:tailEnd/>
          </a:ln>
        </p:spPr>
        <p:txBody>
          <a:bodyPr lIns="90000" tIns="46800" rIns="90000" bIns="46800" anchor="ctr"/>
          <a:lstStyle/>
          <a:p>
            <a:pPr algn="ctr"/>
            <a:endParaRPr/>
          </a:p>
        </p:txBody>
      </p:sp>
      <p:sp>
        <p:nvSpPr>
          <p:cNvPr id="20" name="文本框 19">
            <a:extLst>
              <a:ext uri="{FF2B5EF4-FFF2-40B4-BE49-F238E27FC236}">
                <a16:creationId xmlns:a16="http://schemas.microsoft.com/office/drawing/2014/main" id="{4B8289B4-F09E-EE48-89E7-A2359D7446E9}"/>
              </a:ext>
            </a:extLst>
          </p:cNvPr>
          <p:cNvSpPr txBox="1"/>
          <p:nvPr/>
        </p:nvSpPr>
        <p:spPr>
          <a:xfrm>
            <a:off x="6447610" y="5233057"/>
            <a:ext cx="5173211" cy="369332"/>
          </a:xfrm>
          <a:prstGeom prst="rect">
            <a:avLst/>
          </a:prstGeom>
          <a:noFill/>
        </p:spPr>
        <p:txBody>
          <a:bodyPr wrap="none" rtlCol="0">
            <a:spAutoFit/>
          </a:bodyPr>
          <a:lstStyle/>
          <a:p>
            <a:r>
              <a:rPr kumimoji="1" lang="en-US" altLang="zh-CN" dirty="0"/>
              <a:t>Slightly better than random, not very significant.  </a:t>
            </a:r>
            <a:endParaRPr kumimoji="1" lang="zh-CN" altLang="en-US" dirty="0"/>
          </a:p>
        </p:txBody>
      </p:sp>
      <p:pic>
        <p:nvPicPr>
          <p:cNvPr id="21" name="图片 20">
            <a:extLst>
              <a:ext uri="{FF2B5EF4-FFF2-40B4-BE49-F238E27FC236}">
                <a16:creationId xmlns:a16="http://schemas.microsoft.com/office/drawing/2014/main" id="{DBEF5C4A-9720-EF44-8A9D-E54390DE1894}"/>
              </a:ext>
            </a:extLst>
          </p:cNvPr>
          <p:cNvPicPr>
            <a:picLocks noChangeAspect="1"/>
          </p:cNvPicPr>
          <p:nvPr/>
        </p:nvPicPr>
        <p:blipFill>
          <a:blip r:embed="rId4"/>
          <a:stretch>
            <a:fillRect/>
          </a:stretch>
        </p:blipFill>
        <p:spPr>
          <a:xfrm>
            <a:off x="695325" y="4223668"/>
            <a:ext cx="4410075" cy="2148733"/>
          </a:xfrm>
          <a:prstGeom prst="rect">
            <a:avLst/>
          </a:prstGeom>
        </p:spPr>
      </p:pic>
    </p:spTree>
    <p:extLst>
      <p:ext uri="{BB962C8B-B14F-4D97-AF65-F5344CB8AC3E}">
        <p14:creationId xmlns:p14="http://schemas.microsoft.com/office/powerpoint/2010/main" val="1544588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6E205A-FB94-4DFE-ACC7-CA2597A7CB29}"/>
              </a:ext>
            </a:extLst>
          </p:cNvPr>
          <p:cNvSpPr>
            <a:spLocks noGrp="1"/>
          </p:cNvSpPr>
          <p:nvPr>
            <p:ph type="title"/>
          </p:nvPr>
        </p:nvSpPr>
        <p:spPr/>
        <p:txBody>
          <a:bodyPr/>
          <a:lstStyle/>
          <a:p>
            <a:r>
              <a:rPr lang="en-US" altLang="zh-CN" dirty="0"/>
              <a:t>Elastic Net</a:t>
            </a:r>
            <a:endParaRPr lang="zh-CN" altLang="en-US" dirty="0"/>
          </a:p>
        </p:txBody>
      </p:sp>
      <p:pic>
        <p:nvPicPr>
          <p:cNvPr id="3" name="图片 2">
            <a:extLst>
              <a:ext uri="{FF2B5EF4-FFF2-40B4-BE49-F238E27FC236}">
                <a16:creationId xmlns:a16="http://schemas.microsoft.com/office/drawing/2014/main" id="{C3F178B6-1C57-6448-B5CD-9A74E4938345}"/>
              </a:ext>
            </a:extLst>
          </p:cNvPr>
          <p:cNvPicPr>
            <a:picLocks noChangeAspect="1"/>
          </p:cNvPicPr>
          <p:nvPr/>
        </p:nvPicPr>
        <p:blipFill>
          <a:blip r:embed="rId2"/>
          <a:stretch>
            <a:fillRect/>
          </a:stretch>
        </p:blipFill>
        <p:spPr>
          <a:xfrm>
            <a:off x="3622674" y="362799"/>
            <a:ext cx="5603878" cy="801799"/>
          </a:xfrm>
          <a:prstGeom prst="rect">
            <a:avLst/>
          </a:prstGeom>
        </p:spPr>
      </p:pic>
      <p:pic>
        <p:nvPicPr>
          <p:cNvPr id="6" name="图片 5">
            <a:extLst>
              <a:ext uri="{FF2B5EF4-FFF2-40B4-BE49-F238E27FC236}">
                <a16:creationId xmlns:a16="http://schemas.microsoft.com/office/drawing/2014/main" id="{A0A2727B-7AA8-4E4B-BF98-085DF16E8D48}"/>
              </a:ext>
            </a:extLst>
          </p:cNvPr>
          <p:cNvPicPr>
            <a:picLocks noChangeAspect="1"/>
          </p:cNvPicPr>
          <p:nvPr/>
        </p:nvPicPr>
        <p:blipFill>
          <a:blip r:embed="rId3"/>
          <a:stretch>
            <a:fillRect/>
          </a:stretch>
        </p:blipFill>
        <p:spPr>
          <a:xfrm>
            <a:off x="695325" y="1708913"/>
            <a:ext cx="5267147" cy="1626918"/>
          </a:xfrm>
          <a:prstGeom prst="rect">
            <a:avLst/>
          </a:prstGeom>
        </p:spPr>
      </p:pic>
      <p:sp>
        <p:nvSpPr>
          <p:cNvPr id="7" name="直角三角形 6">
            <a:extLst>
              <a:ext uri="{FF2B5EF4-FFF2-40B4-BE49-F238E27FC236}">
                <a16:creationId xmlns:a16="http://schemas.microsoft.com/office/drawing/2014/main" id="{31AD60F5-16C5-8141-886A-9DE0198F292D}"/>
              </a:ext>
            </a:extLst>
          </p:cNvPr>
          <p:cNvSpPr/>
          <p:nvPr/>
        </p:nvSpPr>
        <p:spPr>
          <a:xfrm rot="16200000">
            <a:off x="10253664" y="4919661"/>
            <a:ext cx="1500188" cy="2376488"/>
          </a:xfrm>
          <a:prstGeom prst="rtTriangle">
            <a:avLst/>
          </a:prstGeom>
          <a:solidFill>
            <a:srgbClr val="99D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3D0D5CA0-8BF6-0845-B73D-DD0305668B90}"/>
              </a:ext>
            </a:extLst>
          </p:cNvPr>
          <p:cNvPicPr>
            <a:picLocks noChangeAspect="1"/>
          </p:cNvPicPr>
          <p:nvPr/>
        </p:nvPicPr>
        <p:blipFill>
          <a:blip r:embed="rId4"/>
          <a:stretch>
            <a:fillRect/>
          </a:stretch>
        </p:blipFill>
        <p:spPr>
          <a:xfrm>
            <a:off x="7512051" y="5084805"/>
            <a:ext cx="3032124" cy="1184424"/>
          </a:xfrm>
          <a:prstGeom prst="rect">
            <a:avLst/>
          </a:prstGeom>
        </p:spPr>
      </p:pic>
      <p:pic>
        <p:nvPicPr>
          <p:cNvPr id="9" name="图片 8">
            <a:extLst>
              <a:ext uri="{FF2B5EF4-FFF2-40B4-BE49-F238E27FC236}">
                <a16:creationId xmlns:a16="http://schemas.microsoft.com/office/drawing/2014/main" id="{EF69BFAD-198B-974D-A430-31A2830F34FE}"/>
              </a:ext>
            </a:extLst>
          </p:cNvPr>
          <p:cNvPicPr>
            <a:picLocks noChangeAspect="1"/>
          </p:cNvPicPr>
          <p:nvPr/>
        </p:nvPicPr>
        <p:blipFill>
          <a:blip r:embed="rId5"/>
          <a:stretch>
            <a:fillRect/>
          </a:stretch>
        </p:blipFill>
        <p:spPr>
          <a:xfrm>
            <a:off x="695325" y="3335831"/>
            <a:ext cx="4946471" cy="3269976"/>
          </a:xfrm>
          <a:prstGeom prst="rect">
            <a:avLst/>
          </a:prstGeom>
        </p:spPr>
      </p:pic>
      <p:pic>
        <p:nvPicPr>
          <p:cNvPr id="12" name="图片 11">
            <a:extLst>
              <a:ext uri="{FF2B5EF4-FFF2-40B4-BE49-F238E27FC236}">
                <a16:creationId xmlns:a16="http://schemas.microsoft.com/office/drawing/2014/main" id="{DC8B37BA-AF46-2847-8219-1E9BBC931D47}"/>
              </a:ext>
            </a:extLst>
          </p:cNvPr>
          <p:cNvPicPr>
            <a:picLocks noChangeAspect="1"/>
          </p:cNvPicPr>
          <p:nvPr/>
        </p:nvPicPr>
        <p:blipFill>
          <a:blip r:embed="rId6"/>
          <a:stretch>
            <a:fillRect/>
          </a:stretch>
        </p:blipFill>
        <p:spPr>
          <a:xfrm>
            <a:off x="5962472" y="1437603"/>
            <a:ext cx="6070859" cy="3118904"/>
          </a:xfrm>
          <a:prstGeom prst="rect">
            <a:avLst/>
          </a:prstGeom>
        </p:spPr>
      </p:pic>
    </p:spTree>
    <p:extLst>
      <p:ext uri="{BB962C8B-B14F-4D97-AF65-F5344CB8AC3E}">
        <p14:creationId xmlns:p14="http://schemas.microsoft.com/office/powerpoint/2010/main" val="690808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AF8CA1-67EA-F04D-BC7C-1131CC069A9E}"/>
              </a:ext>
            </a:extLst>
          </p:cNvPr>
          <p:cNvSpPr>
            <a:spLocks noGrp="1"/>
          </p:cNvSpPr>
          <p:nvPr>
            <p:ph type="title"/>
          </p:nvPr>
        </p:nvSpPr>
        <p:spPr>
          <a:xfrm>
            <a:off x="509588" y="7220"/>
            <a:ext cx="10801350" cy="937991"/>
          </a:xfrm>
        </p:spPr>
        <p:txBody>
          <a:bodyPr/>
          <a:lstStyle/>
          <a:p>
            <a:r>
              <a:rPr kumimoji="1" lang="en-US" altLang="zh-CN" dirty="0"/>
              <a:t>Results Analysis (ROC Curve) </a:t>
            </a:r>
            <a:endParaRPr kumimoji="1" lang="zh-CN" altLang="en-US" dirty="0"/>
          </a:p>
        </p:txBody>
      </p:sp>
      <p:sp>
        <p:nvSpPr>
          <p:cNvPr id="15" name="iś1ïḑè">
            <a:extLst>
              <a:ext uri="{FF2B5EF4-FFF2-40B4-BE49-F238E27FC236}">
                <a16:creationId xmlns:a16="http://schemas.microsoft.com/office/drawing/2014/main" id="{8ADD45D5-3CFC-3349-A5C6-1DC38358C1A6}"/>
              </a:ext>
            </a:extLst>
          </p:cNvPr>
          <p:cNvSpPr/>
          <p:nvPr/>
        </p:nvSpPr>
        <p:spPr>
          <a:xfrm flipH="1">
            <a:off x="509588" y="1600201"/>
            <a:ext cx="560810" cy="5674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endParaRPr/>
          </a:p>
        </p:txBody>
      </p:sp>
      <p:sp>
        <p:nvSpPr>
          <p:cNvPr id="18" name="矩形 17">
            <a:extLst>
              <a:ext uri="{FF2B5EF4-FFF2-40B4-BE49-F238E27FC236}">
                <a16:creationId xmlns:a16="http://schemas.microsoft.com/office/drawing/2014/main" id="{CC774C44-5ED4-BA40-8B8A-CA29D63205E0}"/>
              </a:ext>
            </a:extLst>
          </p:cNvPr>
          <p:cNvSpPr/>
          <p:nvPr/>
        </p:nvSpPr>
        <p:spPr>
          <a:xfrm>
            <a:off x="1444094" y="1683848"/>
            <a:ext cx="1622956" cy="400110"/>
          </a:xfrm>
          <a:prstGeom prst="rect">
            <a:avLst/>
          </a:prstGeom>
        </p:spPr>
        <p:txBody>
          <a:bodyPr wrap="square">
            <a:spAutoFit/>
          </a:bodyPr>
          <a:lstStyle/>
          <a:p>
            <a:r>
              <a:rPr kumimoji="1" lang="en-US" altLang="zh-CN" sz="2000" b="1" dirty="0"/>
              <a:t>ROC Curve  </a:t>
            </a:r>
            <a:endParaRPr lang="zh-CN" altLang="en-US" sz="2000" b="1" dirty="0"/>
          </a:p>
        </p:txBody>
      </p:sp>
      <p:sp>
        <p:nvSpPr>
          <p:cNvPr id="19" name="îś1ïḍe">
            <a:extLst>
              <a:ext uri="{FF2B5EF4-FFF2-40B4-BE49-F238E27FC236}">
                <a16:creationId xmlns:a16="http://schemas.microsoft.com/office/drawing/2014/main" id="{2D8391ED-6937-BF4B-A2A0-FE71646447F7}"/>
              </a:ext>
            </a:extLst>
          </p:cNvPr>
          <p:cNvSpPr/>
          <p:nvPr/>
        </p:nvSpPr>
        <p:spPr bwMode="auto">
          <a:xfrm>
            <a:off x="624303" y="1713069"/>
            <a:ext cx="325785" cy="358968"/>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headEnd/>
            <a:tailEnd/>
          </a:ln>
        </p:spPr>
        <p:txBody>
          <a:bodyPr lIns="90000" tIns="46800" rIns="90000" bIns="46800" anchor="ctr"/>
          <a:lstStyle/>
          <a:p>
            <a:pPr algn="ctr"/>
            <a:endParaRPr/>
          </a:p>
        </p:txBody>
      </p:sp>
      <p:sp>
        <p:nvSpPr>
          <p:cNvPr id="20" name="文本框 19">
            <a:extLst>
              <a:ext uri="{FF2B5EF4-FFF2-40B4-BE49-F238E27FC236}">
                <a16:creationId xmlns:a16="http://schemas.microsoft.com/office/drawing/2014/main" id="{4B8289B4-F09E-EE48-89E7-A2359D7446E9}"/>
              </a:ext>
            </a:extLst>
          </p:cNvPr>
          <p:cNvSpPr txBox="1"/>
          <p:nvPr/>
        </p:nvSpPr>
        <p:spPr>
          <a:xfrm>
            <a:off x="6547623" y="5547038"/>
            <a:ext cx="3954929" cy="369332"/>
          </a:xfrm>
          <a:prstGeom prst="rect">
            <a:avLst/>
          </a:prstGeom>
          <a:noFill/>
        </p:spPr>
        <p:txBody>
          <a:bodyPr wrap="none" rtlCol="0">
            <a:spAutoFit/>
          </a:bodyPr>
          <a:lstStyle/>
          <a:p>
            <a:r>
              <a:rPr kumimoji="1" lang="en-US" altLang="zh-CN" dirty="0"/>
              <a:t>Even worse than logistic regression. </a:t>
            </a:r>
            <a:endParaRPr kumimoji="1" lang="zh-CN" altLang="en-US" dirty="0"/>
          </a:p>
        </p:txBody>
      </p:sp>
      <p:sp>
        <p:nvSpPr>
          <p:cNvPr id="6" name="Rectangle 6">
            <a:extLst>
              <a:ext uri="{FF2B5EF4-FFF2-40B4-BE49-F238E27FC236}">
                <a16:creationId xmlns:a16="http://schemas.microsoft.com/office/drawing/2014/main" id="{38508717-712E-D54E-9341-1D58FD2D1359}"/>
              </a:ext>
            </a:extLst>
          </p:cNvPr>
          <p:cNvSpPr>
            <a:spLocks noChangeArrowheads="1"/>
          </p:cNvSpPr>
          <p:nvPr/>
        </p:nvSpPr>
        <p:spPr bwMode="auto">
          <a:xfrm>
            <a:off x="6110287" y="1138859"/>
            <a:ext cx="133257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B6B1E35-ADDA-284A-8039-9142E5CA565D}"/>
              </a:ext>
            </a:extLst>
          </p:cNvPr>
          <p:cNvPicPr>
            <a:picLocks noChangeAspect="1"/>
          </p:cNvPicPr>
          <p:nvPr/>
        </p:nvPicPr>
        <p:blipFill>
          <a:blip r:embed="rId2"/>
          <a:stretch>
            <a:fillRect/>
          </a:stretch>
        </p:blipFill>
        <p:spPr>
          <a:xfrm>
            <a:off x="442183" y="2717227"/>
            <a:ext cx="5668104" cy="2454848"/>
          </a:xfrm>
          <a:prstGeom prst="rect">
            <a:avLst/>
          </a:prstGeom>
        </p:spPr>
      </p:pic>
      <p:pic>
        <p:nvPicPr>
          <p:cNvPr id="118" name="图片 117">
            <a:extLst>
              <a:ext uri="{FF2B5EF4-FFF2-40B4-BE49-F238E27FC236}">
                <a16:creationId xmlns:a16="http://schemas.microsoft.com/office/drawing/2014/main" id="{1A5BAF31-0020-BB4F-A19D-80792BAC1FF6}"/>
              </a:ext>
            </a:extLst>
          </p:cNvPr>
          <p:cNvPicPr>
            <a:picLocks noChangeAspect="1"/>
          </p:cNvPicPr>
          <p:nvPr/>
        </p:nvPicPr>
        <p:blipFill>
          <a:blip r:embed="rId3"/>
          <a:stretch>
            <a:fillRect/>
          </a:stretch>
        </p:blipFill>
        <p:spPr>
          <a:xfrm>
            <a:off x="10502552" y="399515"/>
            <a:ext cx="1141761" cy="929983"/>
          </a:xfrm>
          <a:prstGeom prst="rect">
            <a:avLst/>
          </a:prstGeom>
        </p:spPr>
      </p:pic>
      <p:pic>
        <p:nvPicPr>
          <p:cNvPr id="5" name="图片 4">
            <a:extLst>
              <a:ext uri="{FF2B5EF4-FFF2-40B4-BE49-F238E27FC236}">
                <a16:creationId xmlns:a16="http://schemas.microsoft.com/office/drawing/2014/main" id="{2FD6FD7B-0105-254B-AC37-5977B5213BAB}"/>
              </a:ext>
            </a:extLst>
          </p:cNvPr>
          <p:cNvPicPr>
            <a:picLocks noChangeAspect="1"/>
          </p:cNvPicPr>
          <p:nvPr/>
        </p:nvPicPr>
        <p:blipFill>
          <a:blip r:embed="rId4"/>
          <a:stretch>
            <a:fillRect/>
          </a:stretch>
        </p:blipFill>
        <p:spPr>
          <a:xfrm>
            <a:off x="6547623" y="1771276"/>
            <a:ext cx="5339577" cy="3478903"/>
          </a:xfrm>
          <a:prstGeom prst="rect">
            <a:avLst/>
          </a:prstGeom>
        </p:spPr>
      </p:pic>
    </p:spTree>
    <p:extLst>
      <p:ext uri="{BB962C8B-B14F-4D97-AF65-F5344CB8AC3E}">
        <p14:creationId xmlns:p14="http://schemas.microsoft.com/office/powerpoint/2010/main" val="4129470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pPr>
              <a:lnSpc>
                <a:spcPct val="100000"/>
              </a:lnSpc>
            </a:pPr>
            <a:r>
              <a:rPr lang="en-US" altLang="zh-CN" dirty="0"/>
              <a:t>LDA &amp; trading strategy</a:t>
            </a:r>
          </a:p>
        </p:txBody>
      </p:sp>
      <p:sp>
        <p:nvSpPr>
          <p:cNvPr id="5" name="文本占位符 4"/>
          <p:cNvSpPr>
            <a:spLocks noGrp="1"/>
          </p:cNvSpPr>
          <p:nvPr>
            <p:ph type="body" idx="1"/>
          </p:nvPr>
        </p:nvSpPr>
        <p:spPr/>
        <p:txBody>
          <a:bodyPr/>
          <a:lstStyle/>
          <a:p>
            <a:pPr lvl="0">
              <a:lnSpc>
                <a:spcPct val="100000"/>
              </a:lnSpc>
            </a:pPr>
            <a:r>
              <a:rPr lang="en-US" altLang="zh-CN" dirty="0"/>
              <a:t>Top topics of President Trump’s tweets and their effects on market and sector returns.</a:t>
            </a:r>
            <a:endParaRPr lang="zh-CN" altLang="en-US" dirty="0"/>
          </a:p>
        </p:txBody>
      </p:sp>
      <p:sp>
        <p:nvSpPr>
          <p:cNvPr id="6" name="文本框 5">
            <a:extLst>
              <a:ext uri="{FF2B5EF4-FFF2-40B4-BE49-F238E27FC236}">
                <a16:creationId xmlns:a16="http://schemas.microsoft.com/office/drawing/2014/main" id="{04F69230-F3A6-4586-9371-A858F4763E9F}"/>
              </a:ext>
            </a:extLst>
          </p:cNvPr>
          <p:cNvSpPr txBox="1"/>
          <p:nvPr/>
        </p:nvSpPr>
        <p:spPr>
          <a:xfrm>
            <a:off x="2221894" y="2200275"/>
            <a:ext cx="767637" cy="667432"/>
          </a:xfrm>
          <a:prstGeom prst="rect">
            <a:avLst/>
          </a:prstGeom>
          <a:noFill/>
          <a:ln w="117475">
            <a:noFill/>
          </a:ln>
        </p:spPr>
        <p:txBody>
          <a:bodyPr wrap="none" rtlCol="0">
            <a:prstTxWarp prst="textPlain">
              <a:avLst/>
            </a:prstTxWarp>
            <a:spAutoFit/>
          </a:bodyPr>
          <a:lstStyle/>
          <a:p>
            <a:r>
              <a:rPr lang="en-US" altLang="zh-CN" sz="1400" dirty="0">
                <a:solidFill>
                  <a:schemeClr val="accent4">
                    <a:lumMod val="100000"/>
                  </a:schemeClr>
                </a:solidFill>
                <a:latin typeface="Impact" panose="020B0806030902050204" pitchFamily="34" charset="0"/>
              </a:rPr>
              <a:t>/04</a:t>
            </a:r>
          </a:p>
        </p:txBody>
      </p:sp>
    </p:spTree>
    <p:extLst>
      <p:ext uri="{BB962C8B-B14F-4D97-AF65-F5344CB8AC3E}">
        <p14:creationId xmlns:p14="http://schemas.microsoft.com/office/powerpoint/2010/main" val="243557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33C65-78E6-4093-9E74-DB0E49CAEB9C}"/>
              </a:ext>
            </a:extLst>
          </p:cNvPr>
          <p:cNvSpPr>
            <a:spLocks noGrp="1"/>
          </p:cNvSpPr>
          <p:nvPr>
            <p:ph type="title"/>
          </p:nvPr>
        </p:nvSpPr>
        <p:spPr/>
        <p:txBody>
          <a:bodyPr/>
          <a:lstStyle/>
          <a:p>
            <a:r>
              <a:rPr lang="en-US" altLang="zh-CN" dirty="0"/>
              <a:t>Top 5 Topics and Keywords from LDA</a:t>
            </a:r>
            <a:endParaRPr lang="zh-CN" altLang="en-US" dirty="0"/>
          </a:p>
        </p:txBody>
      </p:sp>
      <p:sp>
        <p:nvSpPr>
          <p:cNvPr id="4" name="灯片编号占位符 3">
            <a:extLst>
              <a:ext uri="{FF2B5EF4-FFF2-40B4-BE49-F238E27FC236}">
                <a16:creationId xmlns:a16="http://schemas.microsoft.com/office/drawing/2014/main" id="{73018D1C-CCDC-4ACB-8BBB-4A08C47BBDB7}"/>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dirty="0"/>
          </a:p>
        </p:txBody>
      </p:sp>
      <p:grpSp>
        <p:nvGrpSpPr>
          <p:cNvPr id="5" name="5a2720cb-c9d2-4d88-bf40-ce0d5a3981a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5154D0A-0E2E-4F33-8183-B8230989F5E5}"/>
              </a:ext>
            </a:extLst>
          </p:cNvPr>
          <p:cNvGrpSpPr>
            <a:grpSpLocks noChangeAspect="1"/>
          </p:cNvGrpSpPr>
          <p:nvPr>
            <p:custDataLst>
              <p:tags r:id="rId1"/>
            </p:custDataLst>
          </p:nvPr>
        </p:nvGrpSpPr>
        <p:grpSpPr>
          <a:xfrm>
            <a:off x="0" y="1467094"/>
            <a:ext cx="12192000" cy="4639571"/>
            <a:chOff x="0" y="1424232"/>
            <a:chExt cx="12192000" cy="4639571"/>
          </a:xfrm>
        </p:grpSpPr>
        <p:sp>
          <p:nvSpPr>
            <p:cNvPr id="6" name="î$ḷiḋe">
              <a:extLst>
                <a:ext uri="{FF2B5EF4-FFF2-40B4-BE49-F238E27FC236}">
                  <a16:creationId xmlns:a16="http://schemas.microsoft.com/office/drawing/2014/main" id="{F0135A88-1882-40E1-9E18-A2F3689EE765}"/>
                </a:ext>
              </a:extLst>
            </p:cNvPr>
            <p:cNvSpPr/>
            <p:nvPr/>
          </p:nvSpPr>
          <p:spPr bwMode="auto">
            <a:xfrm>
              <a:off x="0" y="1535643"/>
              <a:ext cx="12192000" cy="4405767"/>
            </a:xfrm>
            <a:custGeom>
              <a:avLst/>
              <a:gdLst>
                <a:gd name="connsiteX0" fmla="*/ 8647248 w 18288000"/>
                <a:gd name="connsiteY0" fmla="*/ 0 h 6608651"/>
                <a:gd name="connsiteX1" fmla="*/ 8770062 w 18288000"/>
                <a:gd name="connsiteY1" fmla="*/ 0 h 6608651"/>
                <a:gd name="connsiteX2" fmla="*/ 9131418 w 18288000"/>
                <a:gd name="connsiteY2" fmla="*/ 0 h 6608651"/>
                <a:gd name="connsiteX3" fmla="*/ 9133780 w 18288000"/>
                <a:gd name="connsiteY3" fmla="*/ 0 h 6608651"/>
                <a:gd name="connsiteX4" fmla="*/ 9136929 w 18288000"/>
                <a:gd name="connsiteY4" fmla="*/ 0 h 6608651"/>
                <a:gd name="connsiteX5" fmla="*/ 9251870 w 18288000"/>
                <a:gd name="connsiteY5" fmla="*/ 0 h 6608651"/>
                <a:gd name="connsiteX6" fmla="*/ 9389642 w 18288000"/>
                <a:gd name="connsiteY6" fmla="*/ 3162 h 6608651"/>
                <a:gd name="connsiteX7" fmla="*/ 11849856 w 18288000"/>
                <a:gd name="connsiteY7" fmla="*/ 2608678 h 6608651"/>
                <a:gd name="connsiteX8" fmla="*/ 10041500 w 18288000"/>
                <a:gd name="connsiteY8" fmla="*/ 5094037 h 6608651"/>
                <a:gd name="connsiteX9" fmla="*/ 9976157 w 18288000"/>
                <a:gd name="connsiteY9" fmla="*/ 5114590 h 6608651"/>
                <a:gd name="connsiteX10" fmla="*/ 9976157 w 18288000"/>
                <a:gd name="connsiteY10" fmla="*/ 5960434 h 6608651"/>
                <a:gd name="connsiteX11" fmla="*/ 9897430 w 18288000"/>
                <a:gd name="connsiteY11" fmla="*/ 6039485 h 6608651"/>
                <a:gd name="connsiteX12" fmla="*/ 9673846 w 18288000"/>
                <a:gd name="connsiteY12" fmla="*/ 6039485 h 6608651"/>
                <a:gd name="connsiteX13" fmla="*/ 9667548 w 18288000"/>
                <a:gd name="connsiteY13" fmla="*/ 6038695 h 6608651"/>
                <a:gd name="connsiteX14" fmla="*/ 9667548 w 18288000"/>
                <a:gd name="connsiteY14" fmla="*/ 6039485 h 6608651"/>
                <a:gd name="connsiteX15" fmla="*/ 9614801 w 18288000"/>
                <a:gd name="connsiteY15" fmla="*/ 6039485 h 6608651"/>
                <a:gd name="connsiteX16" fmla="*/ 9614801 w 18288000"/>
                <a:gd name="connsiteY16" fmla="*/ 6450549 h 6608651"/>
                <a:gd name="connsiteX17" fmla="*/ 12527694 w 18288000"/>
                <a:gd name="connsiteY17" fmla="*/ 6450549 h 6608651"/>
                <a:gd name="connsiteX18" fmla="*/ 12530843 w 18288000"/>
                <a:gd name="connsiteY18" fmla="*/ 6450549 h 6608651"/>
                <a:gd name="connsiteX19" fmla="*/ 12537141 w 18288000"/>
                <a:gd name="connsiteY19" fmla="*/ 6450549 h 6608651"/>
                <a:gd name="connsiteX20" fmla="*/ 17817188 w 18288000"/>
                <a:gd name="connsiteY20" fmla="*/ 6450549 h 6608651"/>
                <a:gd name="connsiteX21" fmla="*/ 18288000 w 18288000"/>
                <a:gd name="connsiteY21" fmla="*/ 6450549 h 6608651"/>
                <a:gd name="connsiteX22" fmla="*/ 18288000 w 18288000"/>
                <a:gd name="connsiteY22" fmla="*/ 6608651 h 6608651"/>
                <a:gd name="connsiteX23" fmla="*/ 18254076 w 18288000"/>
                <a:gd name="connsiteY23" fmla="*/ 6608651 h 6608651"/>
                <a:gd name="connsiteX24" fmla="*/ 12537141 w 18288000"/>
                <a:gd name="connsiteY24" fmla="*/ 6608651 h 6608651"/>
                <a:gd name="connsiteX25" fmla="*/ 12530843 w 18288000"/>
                <a:gd name="connsiteY25" fmla="*/ 6608651 h 6608651"/>
                <a:gd name="connsiteX26" fmla="*/ 12527694 w 18288000"/>
                <a:gd name="connsiteY26" fmla="*/ 6608651 h 6608651"/>
                <a:gd name="connsiteX27" fmla="*/ 9536074 w 18288000"/>
                <a:gd name="connsiteY27" fmla="*/ 6608651 h 6608651"/>
                <a:gd name="connsiteX28" fmla="*/ 9457347 w 18288000"/>
                <a:gd name="connsiteY28" fmla="*/ 6529600 h 6608651"/>
                <a:gd name="connsiteX29" fmla="*/ 9457347 w 18288000"/>
                <a:gd name="connsiteY29" fmla="*/ 5960434 h 6608651"/>
                <a:gd name="connsiteX30" fmla="*/ 9536074 w 18288000"/>
                <a:gd name="connsiteY30" fmla="*/ 5881383 h 6608651"/>
                <a:gd name="connsiteX31" fmla="*/ 9667548 w 18288000"/>
                <a:gd name="connsiteY31" fmla="*/ 5881383 h 6608651"/>
                <a:gd name="connsiteX32" fmla="*/ 9673846 w 18288000"/>
                <a:gd name="connsiteY32" fmla="*/ 5881383 h 6608651"/>
                <a:gd name="connsiteX33" fmla="*/ 9818703 w 18288000"/>
                <a:gd name="connsiteY33" fmla="*/ 5881383 h 6608651"/>
                <a:gd name="connsiteX34" fmla="*/ 9818703 w 18288000"/>
                <a:gd name="connsiteY34" fmla="*/ 5051350 h 6608651"/>
                <a:gd name="connsiteX35" fmla="*/ 9845470 w 18288000"/>
                <a:gd name="connsiteY35" fmla="*/ 4992061 h 6608651"/>
                <a:gd name="connsiteX36" fmla="*/ 9892706 w 18288000"/>
                <a:gd name="connsiteY36" fmla="*/ 4973880 h 6608651"/>
                <a:gd name="connsiteX37" fmla="*/ 9897430 w 18288000"/>
                <a:gd name="connsiteY37" fmla="*/ 4972299 h 6608651"/>
                <a:gd name="connsiteX38" fmla="*/ 10041500 w 18288000"/>
                <a:gd name="connsiteY38" fmla="*/ 4928030 h 6608651"/>
                <a:gd name="connsiteX39" fmla="*/ 11692402 w 18288000"/>
                <a:gd name="connsiteY39" fmla="*/ 2608678 h 6608651"/>
                <a:gd name="connsiteX40" fmla="*/ 9251870 w 18288000"/>
                <a:gd name="connsiteY40" fmla="*/ 158102 h 6608651"/>
                <a:gd name="connsiteX41" fmla="*/ 9136929 w 18288000"/>
                <a:gd name="connsiteY41" fmla="*/ 158102 h 6608651"/>
                <a:gd name="connsiteX42" fmla="*/ 9134567 w 18288000"/>
                <a:gd name="connsiteY42" fmla="*/ 158102 h 6608651"/>
                <a:gd name="connsiteX43" fmla="*/ 9131418 w 18288000"/>
                <a:gd name="connsiteY43" fmla="*/ 158102 h 6608651"/>
                <a:gd name="connsiteX44" fmla="*/ 8770062 w 18288000"/>
                <a:gd name="connsiteY44" fmla="*/ 158102 h 6608651"/>
                <a:gd name="connsiteX45" fmla="*/ 8725975 w 18288000"/>
                <a:gd name="connsiteY45" fmla="*/ 158102 h 6608651"/>
                <a:gd name="connsiteX46" fmla="*/ 8725975 w 18288000"/>
                <a:gd name="connsiteY46" fmla="*/ 189722 h 6608651"/>
                <a:gd name="connsiteX47" fmla="*/ 8770062 w 18288000"/>
                <a:gd name="connsiteY47" fmla="*/ 189722 h 6608651"/>
                <a:gd name="connsiteX48" fmla="*/ 9050329 w 18288000"/>
                <a:gd name="connsiteY48" fmla="*/ 189722 h 6608651"/>
                <a:gd name="connsiteX49" fmla="*/ 9172356 w 18288000"/>
                <a:gd name="connsiteY49" fmla="*/ 189722 h 6608651"/>
                <a:gd name="connsiteX50" fmla="*/ 9173143 w 18288000"/>
                <a:gd name="connsiteY50" fmla="*/ 189722 h 6608651"/>
                <a:gd name="connsiteX51" fmla="*/ 9251870 w 18288000"/>
                <a:gd name="connsiteY51" fmla="*/ 268773 h 6608651"/>
                <a:gd name="connsiteX52" fmla="*/ 9251870 w 18288000"/>
                <a:gd name="connsiteY52" fmla="*/ 458495 h 6608651"/>
                <a:gd name="connsiteX53" fmla="*/ 9173143 w 18288000"/>
                <a:gd name="connsiteY53" fmla="*/ 537546 h 6608651"/>
                <a:gd name="connsiteX54" fmla="*/ 9172356 w 18288000"/>
                <a:gd name="connsiteY54" fmla="*/ 537546 h 6608651"/>
                <a:gd name="connsiteX55" fmla="*/ 9050329 w 18288000"/>
                <a:gd name="connsiteY55" fmla="*/ 537546 h 6608651"/>
                <a:gd name="connsiteX56" fmla="*/ 8150482 w 18288000"/>
                <a:gd name="connsiteY56" fmla="*/ 537546 h 6608651"/>
                <a:gd name="connsiteX57" fmla="*/ 8106394 w 18288000"/>
                <a:gd name="connsiteY57" fmla="*/ 537546 h 6608651"/>
                <a:gd name="connsiteX58" fmla="*/ 8106394 w 18288000"/>
                <a:gd name="connsiteY58" fmla="*/ 569166 h 6608651"/>
                <a:gd name="connsiteX59" fmla="*/ 8150482 w 18288000"/>
                <a:gd name="connsiteY59" fmla="*/ 569166 h 6608651"/>
                <a:gd name="connsiteX60" fmla="*/ 9050329 w 18288000"/>
                <a:gd name="connsiteY60" fmla="*/ 569166 h 6608651"/>
                <a:gd name="connsiteX61" fmla="*/ 9172356 w 18288000"/>
                <a:gd name="connsiteY61" fmla="*/ 569166 h 6608651"/>
                <a:gd name="connsiteX62" fmla="*/ 9173143 w 18288000"/>
                <a:gd name="connsiteY62" fmla="*/ 569166 h 6608651"/>
                <a:gd name="connsiteX63" fmla="*/ 9251870 w 18288000"/>
                <a:gd name="connsiteY63" fmla="*/ 648217 h 6608651"/>
                <a:gd name="connsiteX64" fmla="*/ 9251870 w 18288000"/>
                <a:gd name="connsiteY64" fmla="*/ 837939 h 6608651"/>
                <a:gd name="connsiteX65" fmla="*/ 9173143 w 18288000"/>
                <a:gd name="connsiteY65" fmla="*/ 916990 h 6608651"/>
                <a:gd name="connsiteX66" fmla="*/ 9172356 w 18288000"/>
                <a:gd name="connsiteY66" fmla="*/ 916990 h 6608651"/>
                <a:gd name="connsiteX67" fmla="*/ 9050329 w 18288000"/>
                <a:gd name="connsiteY67" fmla="*/ 916990 h 6608651"/>
                <a:gd name="connsiteX68" fmla="*/ 7637183 w 18288000"/>
                <a:gd name="connsiteY68" fmla="*/ 916990 h 6608651"/>
                <a:gd name="connsiteX69" fmla="*/ 7593883 w 18288000"/>
                <a:gd name="connsiteY69" fmla="*/ 916990 h 6608651"/>
                <a:gd name="connsiteX70" fmla="*/ 7593883 w 18288000"/>
                <a:gd name="connsiteY70" fmla="*/ 948611 h 6608651"/>
                <a:gd name="connsiteX71" fmla="*/ 7637183 w 18288000"/>
                <a:gd name="connsiteY71" fmla="*/ 948611 h 6608651"/>
                <a:gd name="connsiteX72" fmla="*/ 9050329 w 18288000"/>
                <a:gd name="connsiteY72" fmla="*/ 948611 h 6608651"/>
                <a:gd name="connsiteX73" fmla="*/ 9172356 w 18288000"/>
                <a:gd name="connsiteY73" fmla="*/ 948611 h 6608651"/>
                <a:gd name="connsiteX74" fmla="*/ 9173143 w 18288000"/>
                <a:gd name="connsiteY74" fmla="*/ 948611 h 6608651"/>
                <a:gd name="connsiteX75" fmla="*/ 9251870 w 18288000"/>
                <a:gd name="connsiteY75" fmla="*/ 1027661 h 6608651"/>
                <a:gd name="connsiteX76" fmla="*/ 9251870 w 18288000"/>
                <a:gd name="connsiteY76" fmla="*/ 1217383 h 6608651"/>
                <a:gd name="connsiteX77" fmla="*/ 9173143 w 18288000"/>
                <a:gd name="connsiteY77" fmla="*/ 1296434 h 6608651"/>
                <a:gd name="connsiteX78" fmla="*/ 9172356 w 18288000"/>
                <a:gd name="connsiteY78" fmla="*/ 1296434 h 6608651"/>
                <a:gd name="connsiteX79" fmla="*/ 9050329 w 18288000"/>
                <a:gd name="connsiteY79" fmla="*/ 1296434 h 6608651"/>
                <a:gd name="connsiteX80" fmla="*/ 7311254 w 18288000"/>
                <a:gd name="connsiteY80" fmla="*/ 1296434 h 6608651"/>
                <a:gd name="connsiteX81" fmla="*/ 7267167 w 18288000"/>
                <a:gd name="connsiteY81" fmla="*/ 1296434 h 6608651"/>
                <a:gd name="connsiteX82" fmla="*/ 7267167 w 18288000"/>
                <a:gd name="connsiteY82" fmla="*/ 1328054 h 6608651"/>
                <a:gd name="connsiteX83" fmla="*/ 7311254 w 18288000"/>
                <a:gd name="connsiteY83" fmla="*/ 1328054 h 6608651"/>
                <a:gd name="connsiteX84" fmla="*/ 9050329 w 18288000"/>
                <a:gd name="connsiteY84" fmla="*/ 1328054 h 6608651"/>
                <a:gd name="connsiteX85" fmla="*/ 9172356 w 18288000"/>
                <a:gd name="connsiteY85" fmla="*/ 1328054 h 6608651"/>
                <a:gd name="connsiteX86" fmla="*/ 9173143 w 18288000"/>
                <a:gd name="connsiteY86" fmla="*/ 1328054 h 6608651"/>
                <a:gd name="connsiteX87" fmla="*/ 9251870 w 18288000"/>
                <a:gd name="connsiteY87" fmla="*/ 1407105 h 6608651"/>
                <a:gd name="connsiteX88" fmla="*/ 9251870 w 18288000"/>
                <a:gd name="connsiteY88" fmla="*/ 1596827 h 6608651"/>
                <a:gd name="connsiteX89" fmla="*/ 9173143 w 18288000"/>
                <a:gd name="connsiteY89" fmla="*/ 1675878 h 6608651"/>
                <a:gd name="connsiteX90" fmla="*/ 9172356 w 18288000"/>
                <a:gd name="connsiteY90" fmla="*/ 1675878 h 6608651"/>
                <a:gd name="connsiteX91" fmla="*/ 9050329 w 18288000"/>
                <a:gd name="connsiteY91" fmla="*/ 1675878 h 6608651"/>
                <a:gd name="connsiteX92" fmla="*/ 7082159 w 18288000"/>
                <a:gd name="connsiteY92" fmla="*/ 1675878 h 6608651"/>
                <a:gd name="connsiteX93" fmla="*/ 7038072 w 18288000"/>
                <a:gd name="connsiteY93" fmla="*/ 1675878 h 6608651"/>
                <a:gd name="connsiteX94" fmla="*/ 7038072 w 18288000"/>
                <a:gd name="connsiteY94" fmla="*/ 1707499 h 6608651"/>
                <a:gd name="connsiteX95" fmla="*/ 7082159 w 18288000"/>
                <a:gd name="connsiteY95" fmla="*/ 1707499 h 6608651"/>
                <a:gd name="connsiteX96" fmla="*/ 9050329 w 18288000"/>
                <a:gd name="connsiteY96" fmla="*/ 1707499 h 6608651"/>
                <a:gd name="connsiteX97" fmla="*/ 9172356 w 18288000"/>
                <a:gd name="connsiteY97" fmla="*/ 1707499 h 6608651"/>
                <a:gd name="connsiteX98" fmla="*/ 9173143 w 18288000"/>
                <a:gd name="connsiteY98" fmla="*/ 1707499 h 6608651"/>
                <a:gd name="connsiteX99" fmla="*/ 9251870 w 18288000"/>
                <a:gd name="connsiteY99" fmla="*/ 1786550 h 6608651"/>
                <a:gd name="connsiteX100" fmla="*/ 9251870 w 18288000"/>
                <a:gd name="connsiteY100" fmla="*/ 1976271 h 6608651"/>
                <a:gd name="connsiteX101" fmla="*/ 9173143 w 18288000"/>
                <a:gd name="connsiteY101" fmla="*/ 2055322 h 6608651"/>
                <a:gd name="connsiteX102" fmla="*/ 9172356 w 18288000"/>
                <a:gd name="connsiteY102" fmla="*/ 2055322 h 6608651"/>
                <a:gd name="connsiteX103" fmla="*/ 9050329 w 18288000"/>
                <a:gd name="connsiteY103" fmla="*/ 2055322 h 6608651"/>
                <a:gd name="connsiteX104" fmla="*/ 6957771 w 18288000"/>
                <a:gd name="connsiteY104" fmla="*/ 2055322 h 6608651"/>
                <a:gd name="connsiteX105" fmla="*/ 6913684 w 18288000"/>
                <a:gd name="connsiteY105" fmla="*/ 2055322 h 6608651"/>
                <a:gd name="connsiteX106" fmla="*/ 6913684 w 18288000"/>
                <a:gd name="connsiteY106" fmla="*/ 2086943 h 6608651"/>
                <a:gd name="connsiteX107" fmla="*/ 6957771 w 18288000"/>
                <a:gd name="connsiteY107" fmla="*/ 2086943 h 6608651"/>
                <a:gd name="connsiteX108" fmla="*/ 9050329 w 18288000"/>
                <a:gd name="connsiteY108" fmla="*/ 2086943 h 6608651"/>
                <a:gd name="connsiteX109" fmla="*/ 9172356 w 18288000"/>
                <a:gd name="connsiteY109" fmla="*/ 2086943 h 6608651"/>
                <a:gd name="connsiteX110" fmla="*/ 9173143 w 18288000"/>
                <a:gd name="connsiteY110" fmla="*/ 2086943 h 6608651"/>
                <a:gd name="connsiteX111" fmla="*/ 9251870 w 18288000"/>
                <a:gd name="connsiteY111" fmla="*/ 2165993 h 6608651"/>
                <a:gd name="connsiteX112" fmla="*/ 9251870 w 18288000"/>
                <a:gd name="connsiteY112" fmla="*/ 2355715 h 6608651"/>
                <a:gd name="connsiteX113" fmla="*/ 9173143 w 18288000"/>
                <a:gd name="connsiteY113" fmla="*/ 2434766 h 6608651"/>
                <a:gd name="connsiteX114" fmla="*/ 9172356 w 18288000"/>
                <a:gd name="connsiteY114" fmla="*/ 2434766 h 6608651"/>
                <a:gd name="connsiteX115" fmla="*/ 9050329 w 18288000"/>
                <a:gd name="connsiteY115" fmla="*/ 2434766 h 6608651"/>
                <a:gd name="connsiteX116" fmla="*/ 6864873 w 18288000"/>
                <a:gd name="connsiteY116" fmla="*/ 2434766 h 6608651"/>
                <a:gd name="connsiteX117" fmla="*/ 6820785 w 18288000"/>
                <a:gd name="connsiteY117" fmla="*/ 2434766 h 6608651"/>
                <a:gd name="connsiteX118" fmla="*/ 6820785 w 18288000"/>
                <a:gd name="connsiteY118" fmla="*/ 2466387 h 6608651"/>
                <a:gd name="connsiteX119" fmla="*/ 6864873 w 18288000"/>
                <a:gd name="connsiteY119" fmla="*/ 2466387 h 6608651"/>
                <a:gd name="connsiteX120" fmla="*/ 9050329 w 18288000"/>
                <a:gd name="connsiteY120" fmla="*/ 2466387 h 6608651"/>
                <a:gd name="connsiteX121" fmla="*/ 9172356 w 18288000"/>
                <a:gd name="connsiteY121" fmla="*/ 2466387 h 6608651"/>
                <a:gd name="connsiteX122" fmla="*/ 9173143 w 18288000"/>
                <a:gd name="connsiteY122" fmla="*/ 2466387 h 6608651"/>
                <a:gd name="connsiteX123" fmla="*/ 9251870 w 18288000"/>
                <a:gd name="connsiteY123" fmla="*/ 2545437 h 6608651"/>
                <a:gd name="connsiteX124" fmla="*/ 9251870 w 18288000"/>
                <a:gd name="connsiteY124" fmla="*/ 2735160 h 6608651"/>
                <a:gd name="connsiteX125" fmla="*/ 9173143 w 18288000"/>
                <a:gd name="connsiteY125" fmla="*/ 2814210 h 6608651"/>
                <a:gd name="connsiteX126" fmla="*/ 9172356 w 18288000"/>
                <a:gd name="connsiteY126" fmla="*/ 2814210 h 6608651"/>
                <a:gd name="connsiteX127" fmla="*/ 9050329 w 18288000"/>
                <a:gd name="connsiteY127" fmla="*/ 2814210 h 6608651"/>
                <a:gd name="connsiteX128" fmla="*/ 6864873 w 18288000"/>
                <a:gd name="connsiteY128" fmla="*/ 2814210 h 6608651"/>
                <a:gd name="connsiteX129" fmla="*/ 6820785 w 18288000"/>
                <a:gd name="connsiteY129" fmla="*/ 2814210 h 6608651"/>
                <a:gd name="connsiteX130" fmla="*/ 6820785 w 18288000"/>
                <a:gd name="connsiteY130" fmla="*/ 2845831 h 6608651"/>
                <a:gd name="connsiteX131" fmla="*/ 6864873 w 18288000"/>
                <a:gd name="connsiteY131" fmla="*/ 2845831 h 6608651"/>
                <a:gd name="connsiteX132" fmla="*/ 9050329 w 18288000"/>
                <a:gd name="connsiteY132" fmla="*/ 2845831 h 6608651"/>
                <a:gd name="connsiteX133" fmla="*/ 9172356 w 18288000"/>
                <a:gd name="connsiteY133" fmla="*/ 2845831 h 6608651"/>
                <a:gd name="connsiteX134" fmla="*/ 9173143 w 18288000"/>
                <a:gd name="connsiteY134" fmla="*/ 2845831 h 6608651"/>
                <a:gd name="connsiteX135" fmla="*/ 9251870 w 18288000"/>
                <a:gd name="connsiteY135" fmla="*/ 2924882 h 6608651"/>
                <a:gd name="connsiteX136" fmla="*/ 9251870 w 18288000"/>
                <a:gd name="connsiteY136" fmla="*/ 3114604 h 6608651"/>
                <a:gd name="connsiteX137" fmla="*/ 9173143 w 18288000"/>
                <a:gd name="connsiteY137" fmla="*/ 3193654 h 6608651"/>
                <a:gd name="connsiteX138" fmla="*/ 9172356 w 18288000"/>
                <a:gd name="connsiteY138" fmla="*/ 3193654 h 6608651"/>
                <a:gd name="connsiteX139" fmla="*/ 9050329 w 18288000"/>
                <a:gd name="connsiteY139" fmla="*/ 3193654 h 6608651"/>
                <a:gd name="connsiteX140" fmla="*/ 6932578 w 18288000"/>
                <a:gd name="connsiteY140" fmla="*/ 3193654 h 6608651"/>
                <a:gd name="connsiteX141" fmla="*/ 6888491 w 18288000"/>
                <a:gd name="connsiteY141" fmla="*/ 3193654 h 6608651"/>
                <a:gd name="connsiteX142" fmla="*/ 6888491 w 18288000"/>
                <a:gd name="connsiteY142" fmla="*/ 3225275 h 6608651"/>
                <a:gd name="connsiteX143" fmla="*/ 6932578 w 18288000"/>
                <a:gd name="connsiteY143" fmla="*/ 3225275 h 6608651"/>
                <a:gd name="connsiteX144" fmla="*/ 9050329 w 18288000"/>
                <a:gd name="connsiteY144" fmla="*/ 3225275 h 6608651"/>
                <a:gd name="connsiteX145" fmla="*/ 9172356 w 18288000"/>
                <a:gd name="connsiteY145" fmla="*/ 3225275 h 6608651"/>
                <a:gd name="connsiteX146" fmla="*/ 9173143 w 18288000"/>
                <a:gd name="connsiteY146" fmla="*/ 3225275 h 6608651"/>
                <a:gd name="connsiteX147" fmla="*/ 9251870 w 18288000"/>
                <a:gd name="connsiteY147" fmla="*/ 3304326 h 6608651"/>
                <a:gd name="connsiteX148" fmla="*/ 9251870 w 18288000"/>
                <a:gd name="connsiteY148" fmla="*/ 3494048 h 6608651"/>
                <a:gd name="connsiteX149" fmla="*/ 9173143 w 18288000"/>
                <a:gd name="connsiteY149" fmla="*/ 3573099 h 6608651"/>
                <a:gd name="connsiteX150" fmla="*/ 9172356 w 18288000"/>
                <a:gd name="connsiteY150" fmla="*/ 3573099 h 6608651"/>
                <a:gd name="connsiteX151" fmla="*/ 9050329 w 18288000"/>
                <a:gd name="connsiteY151" fmla="*/ 3573099 h 6608651"/>
                <a:gd name="connsiteX152" fmla="*/ 7058541 w 18288000"/>
                <a:gd name="connsiteY152" fmla="*/ 3573099 h 6608651"/>
                <a:gd name="connsiteX153" fmla="*/ 7014454 w 18288000"/>
                <a:gd name="connsiteY153" fmla="*/ 3573099 h 6608651"/>
                <a:gd name="connsiteX154" fmla="*/ 7014454 w 18288000"/>
                <a:gd name="connsiteY154" fmla="*/ 3604719 h 6608651"/>
                <a:gd name="connsiteX155" fmla="*/ 7058541 w 18288000"/>
                <a:gd name="connsiteY155" fmla="*/ 3604719 h 6608651"/>
                <a:gd name="connsiteX156" fmla="*/ 9050329 w 18288000"/>
                <a:gd name="connsiteY156" fmla="*/ 3604719 h 6608651"/>
                <a:gd name="connsiteX157" fmla="*/ 9167632 w 18288000"/>
                <a:gd name="connsiteY157" fmla="*/ 3604719 h 6608651"/>
                <a:gd name="connsiteX158" fmla="*/ 9172356 w 18288000"/>
                <a:gd name="connsiteY158" fmla="*/ 3604719 h 6608651"/>
                <a:gd name="connsiteX159" fmla="*/ 9230614 w 18288000"/>
                <a:gd name="connsiteY159" fmla="*/ 3630806 h 6608651"/>
                <a:gd name="connsiteX160" fmla="*/ 9251870 w 18288000"/>
                <a:gd name="connsiteY160" fmla="*/ 3683770 h 6608651"/>
                <a:gd name="connsiteX161" fmla="*/ 9251870 w 18288000"/>
                <a:gd name="connsiteY161" fmla="*/ 3873492 h 6608651"/>
                <a:gd name="connsiteX162" fmla="*/ 9173143 w 18288000"/>
                <a:gd name="connsiteY162" fmla="*/ 3952543 h 6608651"/>
                <a:gd name="connsiteX163" fmla="*/ 9172356 w 18288000"/>
                <a:gd name="connsiteY163" fmla="*/ 3952543 h 6608651"/>
                <a:gd name="connsiteX164" fmla="*/ 9050329 w 18288000"/>
                <a:gd name="connsiteY164" fmla="*/ 3952543 h 6608651"/>
                <a:gd name="connsiteX165" fmla="*/ 7272678 w 18288000"/>
                <a:gd name="connsiteY165" fmla="*/ 3952543 h 6608651"/>
                <a:gd name="connsiteX166" fmla="*/ 7228590 w 18288000"/>
                <a:gd name="connsiteY166" fmla="*/ 3952543 h 6608651"/>
                <a:gd name="connsiteX167" fmla="*/ 7228590 w 18288000"/>
                <a:gd name="connsiteY167" fmla="*/ 3984163 h 6608651"/>
                <a:gd name="connsiteX168" fmla="*/ 7272678 w 18288000"/>
                <a:gd name="connsiteY168" fmla="*/ 3984163 h 6608651"/>
                <a:gd name="connsiteX169" fmla="*/ 9050329 w 18288000"/>
                <a:gd name="connsiteY169" fmla="*/ 3984163 h 6608651"/>
                <a:gd name="connsiteX170" fmla="*/ 9172356 w 18288000"/>
                <a:gd name="connsiteY170" fmla="*/ 3984163 h 6608651"/>
                <a:gd name="connsiteX171" fmla="*/ 9173143 w 18288000"/>
                <a:gd name="connsiteY171" fmla="*/ 3984163 h 6608651"/>
                <a:gd name="connsiteX172" fmla="*/ 9251870 w 18288000"/>
                <a:gd name="connsiteY172" fmla="*/ 4063214 h 6608651"/>
                <a:gd name="connsiteX173" fmla="*/ 9251870 w 18288000"/>
                <a:gd name="connsiteY173" fmla="*/ 4252936 h 6608651"/>
                <a:gd name="connsiteX174" fmla="*/ 9173143 w 18288000"/>
                <a:gd name="connsiteY174" fmla="*/ 4331987 h 6608651"/>
                <a:gd name="connsiteX175" fmla="*/ 9172356 w 18288000"/>
                <a:gd name="connsiteY175" fmla="*/ 4331987 h 6608651"/>
                <a:gd name="connsiteX176" fmla="*/ 9050329 w 18288000"/>
                <a:gd name="connsiteY176" fmla="*/ 4331987 h 6608651"/>
                <a:gd name="connsiteX177" fmla="*/ 7562393 w 18288000"/>
                <a:gd name="connsiteY177" fmla="*/ 4331987 h 6608651"/>
                <a:gd name="connsiteX178" fmla="*/ 7518306 w 18288000"/>
                <a:gd name="connsiteY178" fmla="*/ 4331987 h 6608651"/>
                <a:gd name="connsiteX179" fmla="*/ 7518306 w 18288000"/>
                <a:gd name="connsiteY179" fmla="*/ 4363607 h 6608651"/>
                <a:gd name="connsiteX180" fmla="*/ 7562393 w 18288000"/>
                <a:gd name="connsiteY180" fmla="*/ 4363607 h 6608651"/>
                <a:gd name="connsiteX181" fmla="*/ 9050329 w 18288000"/>
                <a:gd name="connsiteY181" fmla="*/ 4363607 h 6608651"/>
                <a:gd name="connsiteX182" fmla="*/ 9170781 w 18288000"/>
                <a:gd name="connsiteY182" fmla="*/ 4363607 h 6608651"/>
                <a:gd name="connsiteX183" fmla="*/ 9172356 w 18288000"/>
                <a:gd name="connsiteY183" fmla="*/ 4363607 h 6608651"/>
                <a:gd name="connsiteX184" fmla="*/ 9230614 w 18288000"/>
                <a:gd name="connsiteY184" fmla="*/ 4389694 h 6608651"/>
                <a:gd name="connsiteX185" fmla="*/ 9251870 w 18288000"/>
                <a:gd name="connsiteY185" fmla="*/ 4442658 h 6608651"/>
                <a:gd name="connsiteX186" fmla="*/ 9251870 w 18288000"/>
                <a:gd name="connsiteY186" fmla="*/ 4632380 h 6608651"/>
                <a:gd name="connsiteX187" fmla="*/ 9173143 w 18288000"/>
                <a:gd name="connsiteY187" fmla="*/ 4711431 h 6608651"/>
                <a:gd name="connsiteX188" fmla="*/ 9172356 w 18288000"/>
                <a:gd name="connsiteY188" fmla="*/ 4711431 h 6608651"/>
                <a:gd name="connsiteX189" fmla="*/ 9170781 w 18288000"/>
                <a:gd name="connsiteY189" fmla="*/ 4711431 h 6608651"/>
                <a:gd name="connsiteX190" fmla="*/ 9050329 w 18288000"/>
                <a:gd name="connsiteY190" fmla="*/ 4711431 h 6608651"/>
                <a:gd name="connsiteX191" fmla="*/ 8134736 w 18288000"/>
                <a:gd name="connsiteY191" fmla="*/ 4711431 h 6608651"/>
                <a:gd name="connsiteX192" fmla="*/ 8090650 w 18288000"/>
                <a:gd name="connsiteY192" fmla="*/ 4711431 h 6608651"/>
                <a:gd name="connsiteX193" fmla="*/ 8090650 w 18288000"/>
                <a:gd name="connsiteY193" fmla="*/ 4743051 h 6608651"/>
                <a:gd name="connsiteX194" fmla="*/ 8134736 w 18288000"/>
                <a:gd name="connsiteY194" fmla="*/ 4743051 h 6608651"/>
                <a:gd name="connsiteX195" fmla="*/ 9050329 w 18288000"/>
                <a:gd name="connsiteY195" fmla="*/ 4743051 h 6608651"/>
                <a:gd name="connsiteX196" fmla="*/ 9172356 w 18288000"/>
                <a:gd name="connsiteY196" fmla="*/ 4743051 h 6608651"/>
                <a:gd name="connsiteX197" fmla="*/ 9173143 w 18288000"/>
                <a:gd name="connsiteY197" fmla="*/ 4743051 h 6608651"/>
                <a:gd name="connsiteX198" fmla="*/ 9251870 w 18288000"/>
                <a:gd name="connsiteY198" fmla="*/ 4822102 h 6608651"/>
                <a:gd name="connsiteX199" fmla="*/ 9251870 w 18288000"/>
                <a:gd name="connsiteY199" fmla="*/ 5011824 h 6608651"/>
                <a:gd name="connsiteX200" fmla="*/ 9173143 w 18288000"/>
                <a:gd name="connsiteY200" fmla="*/ 5090875 h 6608651"/>
                <a:gd name="connsiteX201" fmla="*/ 9172356 w 18288000"/>
                <a:gd name="connsiteY201" fmla="*/ 5090875 h 6608651"/>
                <a:gd name="connsiteX202" fmla="*/ 9050329 w 18288000"/>
                <a:gd name="connsiteY202" fmla="*/ 5090875 h 6608651"/>
                <a:gd name="connsiteX203" fmla="*/ 8486645 w 18288000"/>
                <a:gd name="connsiteY203" fmla="*/ 5090875 h 6608651"/>
                <a:gd name="connsiteX204" fmla="*/ 8442558 w 18288000"/>
                <a:gd name="connsiteY204" fmla="*/ 5090875 h 6608651"/>
                <a:gd name="connsiteX205" fmla="*/ 8442558 w 18288000"/>
                <a:gd name="connsiteY205" fmla="*/ 5122495 h 6608651"/>
                <a:gd name="connsiteX206" fmla="*/ 8486645 w 18288000"/>
                <a:gd name="connsiteY206" fmla="*/ 5122495 h 6608651"/>
                <a:gd name="connsiteX207" fmla="*/ 9050329 w 18288000"/>
                <a:gd name="connsiteY207" fmla="*/ 5122495 h 6608651"/>
                <a:gd name="connsiteX208" fmla="*/ 9172356 w 18288000"/>
                <a:gd name="connsiteY208" fmla="*/ 5122495 h 6608651"/>
                <a:gd name="connsiteX209" fmla="*/ 9173143 w 18288000"/>
                <a:gd name="connsiteY209" fmla="*/ 5122495 h 6608651"/>
                <a:gd name="connsiteX210" fmla="*/ 9251870 w 18288000"/>
                <a:gd name="connsiteY210" fmla="*/ 5201546 h 6608651"/>
                <a:gd name="connsiteX211" fmla="*/ 9251870 w 18288000"/>
                <a:gd name="connsiteY211" fmla="*/ 5203127 h 6608651"/>
                <a:gd name="connsiteX212" fmla="*/ 9251870 w 18288000"/>
                <a:gd name="connsiteY212" fmla="*/ 5391268 h 6608651"/>
                <a:gd name="connsiteX213" fmla="*/ 9173143 w 18288000"/>
                <a:gd name="connsiteY213" fmla="*/ 5470319 h 6608651"/>
                <a:gd name="connsiteX214" fmla="*/ 9172356 w 18288000"/>
                <a:gd name="connsiteY214" fmla="*/ 5470319 h 6608651"/>
                <a:gd name="connsiteX215" fmla="*/ 9050329 w 18288000"/>
                <a:gd name="connsiteY215" fmla="*/ 5470319 h 6608651"/>
                <a:gd name="connsiteX216" fmla="*/ 8828320 w 18288000"/>
                <a:gd name="connsiteY216" fmla="*/ 5470319 h 6608651"/>
                <a:gd name="connsiteX217" fmla="*/ 8785020 w 18288000"/>
                <a:gd name="connsiteY217" fmla="*/ 5470319 h 6608651"/>
                <a:gd name="connsiteX218" fmla="*/ 8785020 w 18288000"/>
                <a:gd name="connsiteY218" fmla="*/ 5501939 h 6608651"/>
                <a:gd name="connsiteX219" fmla="*/ 8828320 w 18288000"/>
                <a:gd name="connsiteY219" fmla="*/ 5501939 h 6608651"/>
                <a:gd name="connsiteX220" fmla="*/ 9050329 w 18288000"/>
                <a:gd name="connsiteY220" fmla="*/ 5501939 h 6608651"/>
                <a:gd name="connsiteX221" fmla="*/ 9172356 w 18288000"/>
                <a:gd name="connsiteY221" fmla="*/ 5501939 h 6608651"/>
                <a:gd name="connsiteX222" fmla="*/ 9173143 w 18288000"/>
                <a:gd name="connsiteY222" fmla="*/ 5501939 h 6608651"/>
                <a:gd name="connsiteX223" fmla="*/ 9251870 w 18288000"/>
                <a:gd name="connsiteY223" fmla="*/ 5580990 h 6608651"/>
                <a:gd name="connsiteX224" fmla="*/ 9251870 w 18288000"/>
                <a:gd name="connsiteY224" fmla="*/ 5769922 h 6608651"/>
                <a:gd name="connsiteX225" fmla="*/ 9251870 w 18288000"/>
                <a:gd name="connsiteY225" fmla="*/ 5770712 h 6608651"/>
                <a:gd name="connsiteX226" fmla="*/ 9173143 w 18288000"/>
                <a:gd name="connsiteY226" fmla="*/ 5849763 h 6608651"/>
                <a:gd name="connsiteX227" fmla="*/ 9172356 w 18288000"/>
                <a:gd name="connsiteY227" fmla="*/ 5849763 h 6608651"/>
                <a:gd name="connsiteX228" fmla="*/ 9050329 w 18288000"/>
                <a:gd name="connsiteY228" fmla="*/ 5849763 h 6608651"/>
                <a:gd name="connsiteX229" fmla="*/ 8828320 w 18288000"/>
                <a:gd name="connsiteY229" fmla="*/ 5849763 h 6608651"/>
                <a:gd name="connsiteX230" fmla="*/ 8785020 w 18288000"/>
                <a:gd name="connsiteY230" fmla="*/ 5849763 h 6608651"/>
                <a:gd name="connsiteX231" fmla="*/ 8785020 w 18288000"/>
                <a:gd name="connsiteY231" fmla="*/ 5881383 h 6608651"/>
                <a:gd name="connsiteX232" fmla="*/ 8828320 w 18288000"/>
                <a:gd name="connsiteY232" fmla="*/ 5881383 h 6608651"/>
                <a:gd name="connsiteX233" fmla="*/ 9050329 w 18288000"/>
                <a:gd name="connsiteY233" fmla="*/ 5881383 h 6608651"/>
                <a:gd name="connsiteX234" fmla="*/ 9172356 w 18288000"/>
                <a:gd name="connsiteY234" fmla="*/ 5881383 h 6608651"/>
                <a:gd name="connsiteX235" fmla="*/ 9173143 w 18288000"/>
                <a:gd name="connsiteY235" fmla="*/ 5881383 h 6608651"/>
                <a:gd name="connsiteX236" fmla="*/ 9251870 w 18288000"/>
                <a:gd name="connsiteY236" fmla="*/ 5960434 h 6608651"/>
                <a:gd name="connsiteX237" fmla="*/ 9251870 w 18288000"/>
                <a:gd name="connsiteY237" fmla="*/ 6150156 h 6608651"/>
                <a:gd name="connsiteX238" fmla="*/ 9173143 w 18288000"/>
                <a:gd name="connsiteY238" fmla="*/ 6229207 h 6608651"/>
                <a:gd name="connsiteX239" fmla="*/ 9172356 w 18288000"/>
                <a:gd name="connsiteY239" fmla="*/ 6229207 h 6608651"/>
                <a:gd name="connsiteX240" fmla="*/ 9131418 w 18288000"/>
                <a:gd name="connsiteY240" fmla="*/ 6229207 h 6608651"/>
                <a:gd name="connsiteX241" fmla="*/ 9100714 w 18288000"/>
                <a:gd name="connsiteY241" fmla="*/ 6229207 h 6608651"/>
                <a:gd name="connsiteX242" fmla="*/ 9057415 w 18288000"/>
                <a:gd name="connsiteY242" fmla="*/ 6229207 h 6608651"/>
                <a:gd name="connsiteX243" fmla="*/ 9057415 w 18288000"/>
                <a:gd name="connsiteY243" fmla="*/ 6260827 h 6608651"/>
                <a:gd name="connsiteX244" fmla="*/ 9100714 w 18288000"/>
                <a:gd name="connsiteY244" fmla="*/ 6260827 h 6608651"/>
                <a:gd name="connsiteX245" fmla="*/ 9131418 w 18288000"/>
                <a:gd name="connsiteY245" fmla="*/ 6260827 h 6608651"/>
                <a:gd name="connsiteX246" fmla="*/ 9172356 w 18288000"/>
                <a:gd name="connsiteY246" fmla="*/ 6260827 h 6608651"/>
                <a:gd name="connsiteX247" fmla="*/ 9230614 w 18288000"/>
                <a:gd name="connsiteY247" fmla="*/ 6286914 h 6608651"/>
                <a:gd name="connsiteX248" fmla="*/ 9251870 w 18288000"/>
                <a:gd name="connsiteY248" fmla="*/ 6339878 h 6608651"/>
                <a:gd name="connsiteX249" fmla="*/ 9251870 w 18288000"/>
                <a:gd name="connsiteY249" fmla="*/ 6529600 h 6608651"/>
                <a:gd name="connsiteX250" fmla="*/ 9173143 w 18288000"/>
                <a:gd name="connsiteY250" fmla="*/ 6608651 h 6608651"/>
                <a:gd name="connsiteX251" fmla="*/ 9172356 w 18288000"/>
                <a:gd name="connsiteY251" fmla="*/ 6608651 h 6608651"/>
                <a:gd name="connsiteX252" fmla="*/ 9050329 w 18288000"/>
                <a:gd name="connsiteY252" fmla="*/ 6608651 h 6608651"/>
                <a:gd name="connsiteX253" fmla="*/ 8333128 w 18288000"/>
                <a:gd name="connsiteY253" fmla="*/ 6608651 h 6608651"/>
                <a:gd name="connsiteX254" fmla="*/ 7439579 w 18288000"/>
                <a:gd name="connsiteY254" fmla="*/ 6608651 h 6608651"/>
                <a:gd name="connsiteX255" fmla="*/ 6300401 w 18288000"/>
                <a:gd name="connsiteY255" fmla="*/ 6608651 h 6608651"/>
                <a:gd name="connsiteX256" fmla="*/ 5341509 w 18288000"/>
                <a:gd name="connsiteY256" fmla="*/ 6608651 h 6608651"/>
                <a:gd name="connsiteX257" fmla="*/ 193874 w 18288000"/>
                <a:gd name="connsiteY257" fmla="*/ 6608651 h 6608651"/>
                <a:gd name="connsiteX258" fmla="*/ 0 w 18288000"/>
                <a:gd name="connsiteY258" fmla="*/ 6608651 h 6608651"/>
                <a:gd name="connsiteX259" fmla="*/ 0 w 18288000"/>
                <a:gd name="connsiteY259" fmla="*/ 6450549 h 6608651"/>
                <a:gd name="connsiteX260" fmla="*/ 59097 w 18288000"/>
                <a:gd name="connsiteY260" fmla="*/ 6450549 h 6608651"/>
                <a:gd name="connsiteX261" fmla="*/ 5341509 w 18288000"/>
                <a:gd name="connsiteY261" fmla="*/ 6450549 h 6608651"/>
                <a:gd name="connsiteX262" fmla="*/ 6300401 w 18288000"/>
                <a:gd name="connsiteY262" fmla="*/ 6450549 h 6608651"/>
                <a:gd name="connsiteX263" fmla="*/ 7439579 w 18288000"/>
                <a:gd name="connsiteY263" fmla="*/ 6450549 h 6608651"/>
                <a:gd name="connsiteX264" fmla="*/ 8333128 w 18288000"/>
                <a:gd name="connsiteY264" fmla="*/ 6450549 h 6608651"/>
                <a:gd name="connsiteX265" fmla="*/ 9050329 w 18288000"/>
                <a:gd name="connsiteY265" fmla="*/ 6450549 h 6608651"/>
                <a:gd name="connsiteX266" fmla="*/ 9094416 w 18288000"/>
                <a:gd name="connsiteY266" fmla="*/ 6450549 h 6608651"/>
                <a:gd name="connsiteX267" fmla="*/ 9094416 w 18288000"/>
                <a:gd name="connsiteY267" fmla="*/ 6418929 h 6608651"/>
                <a:gd name="connsiteX268" fmla="*/ 9050329 w 18288000"/>
                <a:gd name="connsiteY268" fmla="*/ 6418929 h 6608651"/>
                <a:gd name="connsiteX269" fmla="*/ 9010966 w 18288000"/>
                <a:gd name="connsiteY269" fmla="*/ 6418929 h 6608651"/>
                <a:gd name="connsiteX270" fmla="*/ 8978688 w 18288000"/>
                <a:gd name="connsiteY270" fmla="*/ 6418929 h 6608651"/>
                <a:gd name="connsiteX271" fmla="*/ 8920430 w 18288000"/>
                <a:gd name="connsiteY271" fmla="*/ 6392842 h 6608651"/>
                <a:gd name="connsiteX272" fmla="*/ 8899961 w 18288000"/>
                <a:gd name="connsiteY272" fmla="*/ 6339087 h 6608651"/>
                <a:gd name="connsiteX273" fmla="*/ 8899961 w 18288000"/>
                <a:gd name="connsiteY273" fmla="*/ 6150156 h 6608651"/>
                <a:gd name="connsiteX274" fmla="*/ 8978688 w 18288000"/>
                <a:gd name="connsiteY274" fmla="*/ 6071105 h 6608651"/>
                <a:gd name="connsiteX275" fmla="*/ 9001519 w 18288000"/>
                <a:gd name="connsiteY275" fmla="*/ 6071105 h 6608651"/>
                <a:gd name="connsiteX276" fmla="*/ 9050329 w 18288000"/>
                <a:gd name="connsiteY276" fmla="*/ 6071105 h 6608651"/>
                <a:gd name="connsiteX277" fmla="*/ 9094416 w 18288000"/>
                <a:gd name="connsiteY277" fmla="*/ 6071105 h 6608651"/>
                <a:gd name="connsiteX278" fmla="*/ 9094416 w 18288000"/>
                <a:gd name="connsiteY278" fmla="*/ 6039485 h 6608651"/>
                <a:gd name="connsiteX279" fmla="*/ 9050329 w 18288000"/>
                <a:gd name="connsiteY279" fmla="*/ 6039485 h 6608651"/>
                <a:gd name="connsiteX280" fmla="*/ 8828320 w 18288000"/>
                <a:gd name="connsiteY280" fmla="*/ 6039485 h 6608651"/>
                <a:gd name="connsiteX281" fmla="*/ 8706293 w 18288000"/>
                <a:gd name="connsiteY281" fmla="*/ 6039485 h 6608651"/>
                <a:gd name="connsiteX282" fmla="*/ 8627566 w 18288000"/>
                <a:gd name="connsiteY282" fmla="*/ 5960434 h 6608651"/>
                <a:gd name="connsiteX283" fmla="*/ 8627566 w 18288000"/>
                <a:gd name="connsiteY283" fmla="*/ 5959644 h 6608651"/>
                <a:gd name="connsiteX284" fmla="*/ 8627566 w 18288000"/>
                <a:gd name="connsiteY284" fmla="*/ 5940672 h 6608651"/>
                <a:gd name="connsiteX285" fmla="*/ 8627566 w 18288000"/>
                <a:gd name="connsiteY285" fmla="*/ 5770712 h 6608651"/>
                <a:gd name="connsiteX286" fmla="*/ 8706293 w 18288000"/>
                <a:gd name="connsiteY286" fmla="*/ 5691661 h 6608651"/>
                <a:gd name="connsiteX287" fmla="*/ 8828320 w 18288000"/>
                <a:gd name="connsiteY287" fmla="*/ 5691661 h 6608651"/>
                <a:gd name="connsiteX288" fmla="*/ 9050329 w 18288000"/>
                <a:gd name="connsiteY288" fmla="*/ 5691661 h 6608651"/>
                <a:gd name="connsiteX289" fmla="*/ 9094416 w 18288000"/>
                <a:gd name="connsiteY289" fmla="*/ 5691661 h 6608651"/>
                <a:gd name="connsiteX290" fmla="*/ 9094416 w 18288000"/>
                <a:gd name="connsiteY290" fmla="*/ 5660041 h 6608651"/>
                <a:gd name="connsiteX291" fmla="*/ 9050329 w 18288000"/>
                <a:gd name="connsiteY291" fmla="*/ 5660041 h 6608651"/>
                <a:gd name="connsiteX292" fmla="*/ 8828320 w 18288000"/>
                <a:gd name="connsiteY292" fmla="*/ 5660041 h 6608651"/>
                <a:gd name="connsiteX293" fmla="*/ 8706293 w 18288000"/>
                <a:gd name="connsiteY293" fmla="*/ 5660041 h 6608651"/>
                <a:gd name="connsiteX294" fmla="*/ 8627566 w 18288000"/>
                <a:gd name="connsiteY294" fmla="*/ 5580990 h 6608651"/>
                <a:gd name="connsiteX295" fmla="*/ 8627566 w 18288000"/>
                <a:gd name="connsiteY295" fmla="*/ 5580200 h 6608651"/>
                <a:gd name="connsiteX296" fmla="*/ 8627566 w 18288000"/>
                <a:gd name="connsiteY296" fmla="*/ 5561227 h 6608651"/>
                <a:gd name="connsiteX297" fmla="*/ 8627566 w 18288000"/>
                <a:gd name="connsiteY297" fmla="*/ 5391268 h 6608651"/>
                <a:gd name="connsiteX298" fmla="*/ 8706293 w 18288000"/>
                <a:gd name="connsiteY298" fmla="*/ 5312217 h 6608651"/>
                <a:gd name="connsiteX299" fmla="*/ 8828320 w 18288000"/>
                <a:gd name="connsiteY299" fmla="*/ 5312217 h 6608651"/>
                <a:gd name="connsiteX300" fmla="*/ 9050329 w 18288000"/>
                <a:gd name="connsiteY300" fmla="*/ 5312217 h 6608651"/>
                <a:gd name="connsiteX301" fmla="*/ 9094416 w 18288000"/>
                <a:gd name="connsiteY301" fmla="*/ 5312217 h 6608651"/>
                <a:gd name="connsiteX302" fmla="*/ 9094416 w 18288000"/>
                <a:gd name="connsiteY302" fmla="*/ 5280597 h 6608651"/>
                <a:gd name="connsiteX303" fmla="*/ 9050329 w 18288000"/>
                <a:gd name="connsiteY303" fmla="*/ 5280597 h 6608651"/>
                <a:gd name="connsiteX304" fmla="*/ 8486645 w 18288000"/>
                <a:gd name="connsiteY304" fmla="*/ 5280597 h 6608651"/>
                <a:gd name="connsiteX305" fmla="*/ 8364620 w 18288000"/>
                <a:gd name="connsiteY305" fmla="*/ 5280597 h 6608651"/>
                <a:gd name="connsiteX306" fmla="*/ 8363832 w 18288000"/>
                <a:gd name="connsiteY306" fmla="*/ 5280597 h 6608651"/>
                <a:gd name="connsiteX307" fmla="*/ 8285104 w 18288000"/>
                <a:gd name="connsiteY307" fmla="*/ 5201546 h 6608651"/>
                <a:gd name="connsiteX308" fmla="*/ 8285104 w 18288000"/>
                <a:gd name="connsiteY308" fmla="*/ 5200756 h 6608651"/>
                <a:gd name="connsiteX309" fmla="*/ 8285104 w 18288000"/>
                <a:gd name="connsiteY309" fmla="*/ 5181783 h 6608651"/>
                <a:gd name="connsiteX310" fmla="*/ 8285104 w 18288000"/>
                <a:gd name="connsiteY310" fmla="*/ 5011824 h 6608651"/>
                <a:gd name="connsiteX311" fmla="*/ 8363832 w 18288000"/>
                <a:gd name="connsiteY311" fmla="*/ 4932773 h 6608651"/>
                <a:gd name="connsiteX312" fmla="*/ 8364620 w 18288000"/>
                <a:gd name="connsiteY312" fmla="*/ 4932773 h 6608651"/>
                <a:gd name="connsiteX313" fmla="*/ 8486645 w 18288000"/>
                <a:gd name="connsiteY313" fmla="*/ 4932773 h 6608651"/>
                <a:gd name="connsiteX314" fmla="*/ 9050329 w 18288000"/>
                <a:gd name="connsiteY314" fmla="*/ 4932773 h 6608651"/>
                <a:gd name="connsiteX315" fmla="*/ 9094416 w 18288000"/>
                <a:gd name="connsiteY315" fmla="*/ 4932773 h 6608651"/>
                <a:gd name="connsiteX316" fmla="*/ 9094416 w 18288000"/>
                <a:gd name="connsiteY316" fmla="*/ 4901153 h 6608651"/>
                <a:gd name="connsiteX317" fmla="*/ 9050329 w 18288000"/>
                <a:gd name="connsiteY317" fmla="*/ 4901153 h 6608651"/>
                <a:gd name="connsiteX318" fmla="*/ 8134736 w 18288000"/>
                <a:gd name="connsiteY318" fmla="*/ 4901153 h 6608651"/>
                <a:gd name="connsiteX319" fmla="*/ 8012710 w 18288000"/>
                <a:gd name="connsiteY319" fmla="*/ 4901153 h 6608651"/>
                <a:gd name="connsiteX320" fmla="*/ 8011922 w 18288000"/>
                <a:gd name="connsiteY320" fmla="*/ 4901153 h 6608651"/>
                <a:gd name="connsiteX321" fmla="*/ 7933196 w 18288000"/>
                <a:gd name="connsiteY321" fmla="*/ 4822102 h 6608651"/>
                <a:gd name="connsiteX322" fmla="*/ 7933196 w 18288000"/>
                <a:gd name="connsiteY322" fmla="*/ 4821312 h 6608651"/>
                <a:gd name="connsiteX323" fmla="*/ 7933196 w 18288000"/>
                <a:gd name="connsiteY323" fmla="*/ 4802339 h 6608651"/>
                <a:gd name="connsiteX324" fmla="*/ 7933196 w 18288000"/>
                <a:gd name="connsiteY324" fmla="*/ 4632380 h 6608651"/>
                <a:gd name="connsiteX325" fmla="*/ 8011922 w 18288000"/>
                <a:gd name="connsiteY325" fmla="*/ 4553329 h 6608651"/>
                <a:gd name="connsiteX326" fmla="*/ 8012710 w 18288000"/>
                <a:gd name="connsiteY326" fmla="*/ 4553329 h 6608651"/>
                <a:gd name="connsiteX327" fmla="*/ 8134736 w 18288000"/>
                <a:gd name="connsiteY327" fmla="*/ 4553329 h 6608651"/>
                <a:gd name="connsiteX328" fmla="*/ 9050329 w 18288000"/>
                <a:gd name="connsiteY328" fmla="*/ 4553329 h 6608651"/>
                <a:gd name="connsiteX329" fmla="*/ 9094416 w 18288000"/>
                <a:gd name="connsiteY329" fmla="*/ 4553329 h 6608651"/>
                <a:gd name="connsiteX330" fmla="*/ 9094416 w 18288000"/>
                <a:gd name="connsiteY330" fmla="*/ 4521709 h 6608651"/>
                <a:gd name="connsiteX331" fmla="*/ 9050329 w 18288000"/>
                <a:gd name="connsiteY331" fmla="*/ 4521709 h 6608651"/>
                <a:gd name="connsiteX332" fmla="*/ 7562393 w 18288000"/>
                <a:gd name="connsiteY332" fmla="*/ 4521709 h 6608651"/>
                <a:gd name="connsiteX333" fmla="*/ 7440366 w 18288000"/>
                <a:gd name="connsiteY333" fmla="*/ 4521709 h 6608651"/>
                <a:gd name="connsiteX334" fmla="*/ 7439579 w 18288000"/>
                <a:gd name="connsiteY334" fmla="*/ 4521709 h 6608651"/>
                <a:gd name="connsiteX335" fmla="*/ 7360852 w 18288000"/>
                <a:gd name="connsiteY335" fmla="*/ 4442658 h 6608651"/>
                <a:gd name="connsiteX336" fmla="*/ 7360852 w 18288000"/>
                <a:gd name="connsiteY336" fmla="*/ 4441867 h 6608651"/>
                <a:gd name="connsiteX337" fmla="*/ 7360852 w 18288000"/>
                <a:gd name="connsiteY337" fmla="*/ 4252936 h 6608651"/>
                <a:gd name="connsiteX338" fmla="*/ 7439579 w 18288000"/>
                <a:gd name="connsiteY338" fmla="*/ 4173885 h 6608651"/>
                <a:gd name="connsiteX339" fmla="*/ 7440366 w 18288000"/>
                <a:gd name="connsiteY339" fmla="*/ 4173885 h 6608651"/>
                <a:gd name="connsiteX340" fmla="*/ 7562393 w 18288000"/>
                <a:gd name="connsiteY340" fmla="*/ 4173885 h 6608651"/>
                <a:gd name="connsiteX341" fmla="*/ 9050329 w 18288000"/>
                <a:gd name="connsiteY341" fmla="*/ 4173885 h 6608651"/>
                <a:gd name="connsiteX342" fmla="*/ 9094416 w 18288000"/>
                <a:gd name="connsiteY342" fmla="*/ 4173885 h 6608651"/>
                <a:gd name="connsiteX343" fmla="*/ 9094416 w 18288000"/>
                <a:gd name="connsiteY343" fmla="*/ 4142265 h 6608651"/>
                <a:gd name="connsiteX344" fmla="*/ 9050329 w 18288000"/>
                <a:gd name="connsiteY344" fmla="*/ 4142265 h 6608651"/>
                <a:gd name="connsiteX345" fmla="*/ 7272678 w 18288000"/>
                <a:gd name="connsiteY345" fmla="*/ 4142265 h 6608651"/>
                <a:gd name="connsiteX346" fmla="*/ 7150651 w 18288000"/>
                <a:gd name="connsiteY346" fmla="*/ 4142265 h 6608651"/>
                <a:gd name="connsiteX347" fmla="*/ 7149864 w 18288000"/>
                <a:gd name="connsiteY347" fmla="*/ 4142265 h 6608651"/>
                <a:gd name="connsiteX348" fmla="*/ 7071137 w 18288000"/>
                <a:gd name="connsiteY348" fmla="*/ 4063214 h 6608651"/>
                <a:gd name="connsiteX349" fmla="*/ 7071137 w 18288000"/>
                <a:gd name="connsiteY349" fmla="*/ 4062423 h 6608651"/>
                <a:gd name="connsiteX350" fmla="*/ 7071137 w 18288000"/>
                <a:gd name="connsiteY350" fmla="*/ 4043451 h 6608651"/>
                <a:gd name="connsiteX351" fmla="*/ 7071137 w 18288000"/>
                <a:gd name="connsiteY351" fmla="*/ 3873492 h 6608651"/>
                <a:gd name="connsiteX352" fmla="*/ 7149864 w 18288000"/>
                <a:gd name="connsiteY352" fmla="*/ 3794441 h 6608651"/>
                <a:gd name="connsiteX353" fmla="*/ 7150651 w 18288000"/>
                <a:gd name="connsiteY353" fmla="*/ 3794441 h 6608651"/>
                <a:gd name="connsiteX354" fmla="*/ 7272678 w 18288000"/>
                <a:gd name="connsiteY354" fmla="*/ 3794441 h 6608651"/>
                <a:gd name="connsiteX355" fmla="*/ 9050329 w 18288000"/>
                <a:gd name="connsiteY355" fmla="*/ 3794441 h 6608651"/>
                <a:gd name="connsiteX356" fmla="*/ 9094416 w 18288000"/>
                <a:gd name="connsiteY356" fmla="*/ 3794441 h 6608651"/>
                <a:gd name="connsiteX357" fmla="*/ 9094416 w 18288000"/>
                <a:gd name="connsiteY357" fmla="*/ 3762821 h 6608651"/>
                <a:gd name="connsiteX358" fmla="*/ 9050329 w 18288000"/>
                <a:gd name="connsiteY358" fmla="*/ 3762821 h 6608651"/>
                <a:gd name="connsiteX359" fmla="*/ 7058541 w 18288000"/>
                <a:gd name="connsiteY359" fmla="*/ 3762821 h 6608651"/>
                <a:gd name="connsiteX360" fmla="*/ 6936514 w 18288000"/>
                <a:gd name="connsiteY360" fmla="*/ 3762821 h 6608651"/>
                <a:gd name="connsiteX361" fmla="*/ 6935727 w 18288000"/>
                <a:gd name="connsiteY361" fmla="*/ 3762821 h 6608651"/>
                <a:gd name="connsiteX362" fmla="*/ 6857000 w 18288000"/>
                <a:gd name="connsiteY362" fmla="*/ 3683770 h 6608651"/>
                <a:gd name="connsiteX363" fmla="*/ 6857000 w 18288000"/>
                <a:gd name="connsiteY363" fmla="*/ 3682979 h 6608651"/>
                <a:gd name="connsiteX364" fmla="*/ 6857000 w 18288000"/>
                <a:gd name="connsiteY364" fmla="*/ 3664007 h 6608651"/>
                <a:gd name="connsiteX365" fmla="*/ 6857000 w 18288000"/>
                <a:gd name="connsiteY365" fmla="*/ 3494048 h 6608651"/>
                <a:gd name="connsiteX366" fmla="*/ 6935727 w 18288000"/>
                <a:gd name="connsiteY366" fmla="*/ 3414997 h 6608651"/>
                <a:gd name="connsiteX367" fmla="*/ 6936514 w 18288000"/>
                <a:gd name="connsiteY367" fmla="*/ 3414997 h 6608651"/>
                <a:gd name="connsiteX368" fmla="*/ 7058541 w 18288000"/>
                <a:gd name="connsiteY368" fmla="*/ 3414997 h 6608651"/>
                <a:gd name="connsiteX369" fmla="*/ 9050329 w 18288000"/>
                <a:gd name="connsiteY369" fmla="*/ 3414997 h 6608651"/>
                <a:gd name="connsiteX370" fmla="*/ 9094416 w 18288000"/>
                <a:gd name="connsiteY370" fmla="*/ 3414997 h 6608651"/>
                <a:gd name="connsiteX371" fmla="*/ 9094416 w 18288000"/>
                <a:gd name="connsiteY371" fmla="*/ 3383376 h 6608651"/>
                <a:gd name="connsiteX372" fmla="*/ 9050329 w 18288000"/>
                <a:gd name="connsiteY372" fmla="*/ 3383376 h 6608651"/>
                <a:gd name="connsiteX373" fmla="*/ 6932578 w 18288000"/>
                <a:gd name="connsiteY373" fmla="*/ 3383376 h 6608651"/>
                <a:gd name="connsiteX374" fmla="*/ 6810551 w 18288000"/>
                <a:gd name="connsiteY374" fmla="*/ 3383376 h 6608651"/>
                <a:gd name="connsiteX375" fmla="*/ 6809764 w 18288000"/>
                <a:gd name="connsiteY375" fmla="*/ 3383376 h 6608651"/>
                <a:gd name="connsiteX376" fmla="*/ 6731037 w 18288000"/>
                <a:gd name="connsiteY376" fmla="*/ 3304326 h 6608651"/>
                <a:gd name="connsiteX377" fmla="*/ 6731037 w 18288000"/>
                <a:gd name="connsiteY377" fmla="*/ 3303535 h 6608651"/>
                <a:gd name="connsiteX378" fmla="*/ 6731037 w 18288000"/>
                <a:gd name="connsiteY378" fmla="*/ 3284563 h 6608651"/>
                <a:gd name="connsiteX379" fmla="*/ 6731037 w 18288000"/>
                <a:gd name="connsiteY379" fmla="*/ 3114604 h 6608651"/>
                <a:gd name="connsiteX380" fmla="*/ 6809764 w 18288000"/>
                <a:gd name="connsiteY380" fmla="*/ 3035553 h 6608651"/>
                <a:gd name="connsiteX381" fmla="*/ 6810551 w 18288000"/>
                <a:gd name="connsiteY381" fmla="*/ 3035553 h 6608651"/>
                <a:gd name="connsiteX382" fmla="*/ 6932578 w 18288000"/>
                <a:gd name="connsiteY382" fmla="*/ 3035553 h 6608651"/>
                <a:gd name="connsiteX383" fmla="*/ 9050329 w 18288000"/>
                <a:gd name="connsiteY383" fmla="*/ 3035553 h 6608651"/>
                <a:gd name="connsiteX384" fmla="*/ 9094416 w 18288000"/>
                <a:gd name="connsiteY384" fmla="*/ 3035553 h 6608651"/>
                <a:gd name="connsiteX385" fmla="*/ 9094416 w 18288000"/>
                <a:gd name="connsiteY385" fmla="*/ 3003932 h 6608651"/>
                <a:gd name="connsiteX386" fmla="*/ 9050329 w 18288000"/>
                <a:gd name="connsiteY386" fmla="*/ 3003932 h 6608651"/>
                <a:gd name="connsiteX387" fmla="*/ 6864873 w 18288000"/>
                <a:gd name="connsiteY387" fmla="*/ 3003932 h 6608651"/>
                <a:gd name="connsiteX388" fmla="*/ 6742846 w 18288000"/>
                <a:gd name="connsiteY388" fmla="*/ 3003932 h 6608651"/>
                <a:gd name="connsiteX389" fmla="*/ 6742059 w 18288000"/>
                <a:gd name="connsiteY389" fmla="*/ 3003932 h 6608651"/>
                <a:gd name="connsiteX390" fmla="*/ 6663332 w 18288000"/>
                <a:gd name="connsiteY390" fmla="*/ 2924882 h 6608651"/>
                <a:gd name="connsiteX391" fmla="*/ 6663332 w 18288000"/>
                <a:gd name="connsiteY391" fmla="*/ 2924091 h 6608651"/>
                <a:gd name="connsiteX392" fmla="*/ 6663332 w 18288000"/>
                <a:gd name="connsiteY392" fmla="*/ 2905119 h 6608651"/>
                <a:gd name="connsiteX393" fmla="*/ 6663332 w 18288000"/>
                <a:gd name="connsiteY393" fmla="*/ 2735160 h 6608651"/>
                <a:gd name="connsiteX394" fmla="*/ 6742059 w 18288000"/>
                <a:gd name="connsiteY394" fmla="*/ 2656109 h 6608651"/>
                <a:gd name="connsiteX395" fmla="*/ 6742846 w 18288000"/>
                <a:gd name="connsiteY395" fmla="*/ 2656109 h 6608651"/>
                <a:gd name="connsiteX396" fmla="*/ 6864873 w 18288000"/>
                <a:gd name="connsiteY396" fmla="*/ 2656109 h 6608651"/>
                <a:gd name="connsiteX397" fmla="*/ 9050329 w 18288000"/>
                <a:gd name="connsiteY397" fmla="*/ 2656109 h 6608651"/>
                <a:gd name="connsiteX398" fmla="*/ 9094416 w 18288000"/>
                <a:gd name="connsiteY398" fmla="*/ 2656109 h 6608651"/>
                <a:gd name="connsiteX399" fmla="*/ 9094416 w 18288000"/>
                <a:gd name="connsiteY399" fmla="*/ 2624488 h 6608651"/>
                <a:gd name="connsiteX400" fmla="*/ 9050329 w 18288000"/>
                <a:gd name="connsiteY400" fmla="*/ 2624488 h 6608651"/>
                <a:gd name="connsiteX401" fmla="*/ 6864873 w 18288000"/>
                <a:gd name="connsiteY401" fmla="*/ 2624488 h 6608651"/>
                <a:gd name="connsiteX402" fmla="*/ 6742846 w 18288000"/>
                <a:gd name="connsiteY402" fmla="*/ 2624488 h 6608651"/>
                <a:gd name="connsiteX403" fmla="*/ 6742059 w 18288000"/>
                <a:gd name="connsiteY403" fmla="*/ 2624488 h 6608651"/>
                <a:gd name="connsiteX404" fmla="*/ 6663332 w 18288000"/>
                <a:gd name="connsiteY404" fmla="*/ 2545437 h 6608651"/>
                <a:gd name="connsiteX405" fmla="*/ 6663332 w 18288000"/>
                <a:gd name="connsiteY405" fmla="*/ 2544647 h 6608651"/>
                <a:gd name="connsiteX406" fmla="*/ 6663332 w 18288000"/>
                <a:gd name="connsiteY406" fmla="*/ 2525675 h 6608651"/>
                <a:gd name="connsiteX407" fmla="*/ 6663332 w 18288000"/>
                <a:gd name="connsiteY407" fmla="*/ 2355715 h 6608651"/>
                <a:gd name="connsiteX408" fmla="*/ 6742059 w 18288000"/>
                <a:gd name="connsiteY408" fmla="*/ 2276665 h 6608651"/>
                <a:gd name="connsiteX409" fmla="*/ 6742846 w 18288000"/>
                <a:gd name="connsiteY409" fmla="*/ 2276665 h 6608651"/>
                <a:gd name="connsiteX410" fmla="*/ 6864873 w 18288000"/>
                <a:gd name="connsiteY410" fmla="*/ 2276665 h 6608651"/>
                <a:gd name="connsiteX411" fmla="*/ 9050329 w 18288000"/>
                <a:gd name="connsiteY411" fmla="*/ 2276665 h 6608651"/>
                <a:gd name="connsiteX412" fmla="*/ 9094416 w 18288000"/>
                <a:gd name="connsiteY412" fmla="*/ 2276665 h 6608651"/>
                <a:gd name="connsiteX413" fmla="*/ 9094416 w 18288000"/>
                <a:gd name="connsiteY413" fmla="*/ 2245044 h 6608651"/>
                <a:gd name="connsiteX414" fmla="*/ 9050329 w 18288000"/>
                <a:gd name="connsiteY414" fmla="*/ 2245044 h 6608651"/>
                <a:gd name="connsiteX415" fmla="*/ 6957771 w 18288000"/>
                <a:gd name="connsiteY415" fmla="*/ 2245044 h 6608651"/>
                <a:gd name="connsiteX416" fmla="*/ 6835744 w 18288000"/>
                <a:gd name="connsiteY416" fmla="*/ 2245044 h 6608651"/>
                <a:gd name="connsiteX417" fmla="*/ 6834957 w 18288000"/>
                <a:gd name="connsiteY417" fmla="*/ 2245044 h 6608651"/>
                <a:gd name="connsiteX418" fmla="*/ 6756230 w 18288000"/>
                <a:gd name="connsiteY418" fmla="*/ 2165993 h 6608651"/>
                <a:gd name="connsiteX419" fmla="*/ 6756230 w 18288000"/>
                <a:gd name="connsiteY419" fmla="*/ 2165203 h 6608651"/>
                <a:gd name="connsiteX420" fmla="*/ 6756230 w 18288000"/>
                <a:gd name="connsiteY420" fmla="*/ 2146231 h 6608651"/>
                <a:gd name="connsiteX421" fmla="*/ 6756230 w 18288000"/>
                <a:gd name="connsiteY421" fmla="*/ 1976271 h 6608651"/>
                <a:gd name="connsiteX422" fmla="*/ 6834957 w 18288000"/>
                <a:gd name="connsiteY422" fmla="*/ 1897221 h 6608651"/>
                <a:gd name="connsiteX423" fmla="*/ 6835744 w 18288000"/>
                <a:gd name="connsiteY423" fmla="*/ 1897221 h 6608651"/>
                <a:gd name="connsiteX424" fmla="*/ 6957771 w 18288000"/>
                <a:gd name="connsiteY424" fmla="*/ 1897221 h 6608651"/>
                <a:gd name="connsiteX425" fmla="*/ 9050329 w 18288000"/>
                <a:gd name="connsiteY425" fmla="*/ 1897221 h 6608651"/>
                <a:gd name="connsiteX426" fmla="*/ 9094416 w 18288000"/>
                <a:gd name="connsiteY426" fmla="*/ 1897221 h 6608651"/>
                <a:gd name="connsiteX427" fmla="*/ 9094416 w 18288000"/>
                <a:gd name="connsiteY427" fmla="*/ 1865600 h 6608651"/>
                <a:gd name="connsiteX428" fmla="*/ 9050329 w 18288000"/>
                <a:gd name="connsiteY428" fmla="*/ 1865600 h 6608651"/>
                <a:gd name="connsiteX429" fmla="*/ 7082159 w 18288000"/>
                <a:gd name="connsiteY429" fmla="*/ 1865600 h 6608651"/>
                <a:gd name="connsiteX430" fmla="*/ 6959345 w 18288000"/>
                <a:gd name="connsiteY430" fmla="*/ 1865600 h 6608651"/>
                <a:gd name="connsiteX431" fmla="*/ 6880618 w 18288000"/>
                <a:gd name="connsiteY431" fmla="*/ 1786550 h 6608651"/>
                <a:gd name="connsiteX432" fmla="*/ 6880618 w 18288000"/>
                <a:gd name="connsiteY432" fmla="*/ 1785759 h 6608651"/>
                <a:gd name="connsiteX433" fmla="*/ 6880618 w 18288000"/>
                <a:gd name="connsiteY433" fmla="*/ 1766787 h 6608651"/>
                <a:gd name="connsiteX434" fmla="*/ 6880618 w 18288000"/>
                <a:gd name="connsiteY434" fmla="*/ 1596827 h 6608651"/>
                <a:gd name="connsiteX435" fmla="*/ 6959345 w 18288000"/>
                <a:gd name="connsiteY435" fmla="*/ 1517777 h 6608651"/>
                <a:gd name="connsiteX436" fmla="*/ 7082159 w 18288000"/>
                <a:gd name="connsiteY436" fmla="*/ 1517777 h 6608651"/>
                <a:gd name="connsiteX437" fmla="*/ 9050329 w 18288000"/>
                <a:gd name="connsiteY437" fmla="*/ 1517777 h 6608651"/>
                <a:gd name="connsiteX438" fmla="*/ 9094416 w 18288000"/>
                <a:gd name="connsiteY438" fmla="*/ 1517777 h 6608651"/>
                <a:gd name="connsiteX439" fmla="*/ 9094416 w 18288000"/>
                <a:gd name="connsiteY439" fmla="*/ 1486156 h 6608651"/>
                <a:gd name="connsiteX440" fmla="*/ 9050329 w 18288000"/>
                <a:gd name="connsiteY440" fmla="*/ 1486156 h 6608651"/>
                <a:gd name="connsiteX441" fmla="*/ 7311254 w 18288000"/>
                <a:gd name="connsiteY441" fmla="*/ 1486156 h 6608651"/>
                <a:gd name="connsiteX442" fmla="*/ 7189228 w 18288000"/>
                <a:gd name="connsiteY442" fmla="*/ 1486156 h 6608651"/>
                <a:gd name="connsiteX443" fmla="*/ 7119948 w 18288000"/>
                <a:gd name="connsiteY443" fmla="*/ 1445840 h 6608651"/>
                <a:gd name="connsiteX444" fmla="*/ 7119948 w 18288000"/>
                <a:gd name="connsiteY444" fmla="*/ 1445050 h 6608651"/>
                <a:gd name="connsiteX445" fmla="*/ 7119161 w 18288000"/>
                <a:gd name="connsiteY445" fmla="*/ 1443469 h 6608651"/>
                <a:gd name="connsiteX446" fmla="*/ 7118373 w 18288000"/>
                <a:gd name="connsiteY446" fmla="*/ 1441097 h 6608651"/>
                <a:gd name="connsiteX447" fmla="*/ 7117586 w 18288000"/>
                <a:gd name="connsiteY447" fmla="*/ 1441097 h 6608651"/>
                <a:gd name="connsiteX448" fmla="*/ 7109713 w 18288000"/>
                <a:gd name="connsiteY448" fmla="*/ 1406315 h 6608651"/>
                <a:gd name="connsiteX449" fmla="*/ 7109713 w 18288000"/>
                <a:gd name="connsiteY449" fmla="*/ 1217383 h 6608651"/>
                <a:gd name="connsiteX450" fmla="*/ 7188440 w 18288000"/>
                <a:gd name="connsiteY450" fmla="*/ 1138333 h 6608651"/>
                <a:gd name="connsiteX451" fmla="*/ 7189228 w 18288000"/>
                <a:gd name="connsiteY451" fmla="*/ 1138333 h 6608651"/>
                <a:gd name="connsiteX452" fmla="*/ 7311254 w 18288000"/>
                <a:gd name="connsiteY452" fmla="*/ 1138333 h 6608651"/>
                <a:gd name="connsiteX453" fmla="*/ 9050329 w 18288000"/>
                <a:gd name="connsiteY453" fmla="*/ 1138333 h 6608651"/>
                <a:gd name="connsiteX454" fmla="*/ 9094416 w 18288000"/>
                <a:gd name="connsiteY454" fmla="*/ 1138333 h 6608651"/>
                <a:gd name="connsiteX455" fmla="*/ 9094416 w 18288000"/>
                <a:gd name="connsiteY455" fmla="*/ 1106712 h 6608651"/>
                <a:gd name="connsiteX456" fmla="*/ 9050329 w 18288000"/>
                <a:gd name="connsiteY456" fmla="*/ 1106712 h 6608651"/>
                <a:gd name="connsiteX457" fmla="*/ 7637183 w 18288000"/>
                <a:gd name="connsiteY457" fmla="*/ 1106712 h 6608651"/>
                <a:gd name="connsiteX458" fmla="*/ 7515156 w 18288000"/>
                <a:gd name="connsiteY458" fmla="*/ 1106712 h 6608651"/>
                <a:gd name="connsiteX459" fmla="*/ 7436429 w 18288000"/>
                <a:gd name="connsiteY459" fmla="*/ 1027661 h 6608651"/>
                <a:gd name="connsiteX460" fmla="*/ 7436429 w 18288000"/>
                <a:gd name="connsiteY460" fmla="*/ 1026871 h 6608651"/>
                <a:gd name="connsiteX461" fmla="*/ 7436429 w 18288000"/>
                <a:gd name="connsiteY461" fmla="*/ 1007898 h 6608651"/>
                <a:gd name="connsiteX462" fmla="*/ 7436429 w 18288000"/>
                <a:gd name="connsiteY462" fmla="*/ 837939 h 6608651"/>
                <a:gd name="connsiteX463" fmla="*/ 7515156 w 18288000"/>
                <a:gd name="connsiteY463" fmla="*/ 758888 h 6608651"/>
                <a:gd name="connsiteX464" fmla="*/ 7637183 w 18288000"/>
                <a:gd name="connsiteY464" fmla="*/ 758888 h 6608651"/>
                <a:gd name="connsiteX465" fmla="*/ 9050329 w 18288000"/>
                <a:gd name="connsiteY465" fmla="*/ 758888 h 6608651"/>
                <a:gd name="connsiteX466" fmla="*/ 9094416 w 18288000"/>
                <a:gd name="connsiteY466" fmla="*/ 758888 h 6608651"/>
                <a:gd name="connsiteX467" fmla="*/ 9094416 w 18288000"/>
                <a:gd name="connsiteY467" fmla="*/ 727268 h 6608651"/>
                <a:gd name="connsiteX468" fmla="*/ 9050329 w 18288000"/>
                <a:gd name="connsiteY468" fmla="*/ 727268 h 6608651"/>
                <a:gd name="connsiteX469" fmla="*/ 8150482 w 18288000"/>
                <a:gd name="connsiteY469" fmla="*/ 727268 h 6608651"/>
                <a:gd name="connsiteX470" fmla="*/ 8028455 w 18288000"/>
                <a:gd name="connsiteY470" fmla="*/ 727268 h 6608651"/>
                <a:gd name="connsiteX471" fmla="*/ 8027668 w 18288000"/>
                <a:gd name="connsiteY471" fmla="*/ 727268 h 6608651"/>
                <a:gd name="connsiteX472" fmla="*/ 7948942 w 18288000"/>
                <a:gd name="connsiteY472" fmla="*/ 648217 h 6608651"/>
                <a:gd name="connsiteX473" fmla="*/ 7948942 w 18288000"/>
                <a:gd name="connsiteY473" fmla="*/ 647427 h 6608651"/>
                <a:gd name="connsiteX474" fmla="*/ 7948942 w 18288000"/>
                <a:gd name="connsiteY474" fmla="*/ 458495 h 6608651"/>
                <a:gd name="connsiteX475" fmla="*/ 8027668 w 18288000"/>
                <a:gd name="connsiteY475" fmla="*/ 379444 h 6608651"/>
                <a:gd name="connsiteX476" fmla="*/ 8028455 w 18288000"/>
                <a:gd name="connsiteY476" fmla="*/ 379444 h 6608651"/>
                <a:gd name="connsiteX477" fmla="*/ 8150482 w 18288000"/>
                <a:gd name="connsiteY477" fmla="*/ 379444 h 6608651"/>
                <a:gd name="connsiteX478" fmla="*/ 9050329 w 18288000"/>
                <a:gd name="connsiteY478" fmla="*/ 379444 h 6608651"/>
                <a:gd name="connsiteX479" fmla="*/ 9094416 w 18288000"/>
                <a:gd name="connsiteY479" fmla="*/ 379444 h 6608651"/>
                <a:gd name="connsiteX480" fmla="*/ 9094416 w 18288000"/>
                <a:gd name="connsiteY480" fmla="*/ 347824 h 6608651"/>
                <a:gd name="connsiteX481" fmla="*/ 9050329 w 18288000"/>
                <a:gd name="connsiteY481" fmla="*/ 347824 h 6608651"/>
                <a:gd name="connsiteX482" fmla="*/ 8770062 w 18288000"/>
                <a:gd name="connsiteY482" fmla="*/ 347824 h 6608651"/>
                <a:gd name="connsiteX483" fmla="*/ 8648035 w 18288000"/>
                <a:gd name="connsiteY483" fmla="*/ 347824 h 6608651"/>
                <a:gd name="connsiteX484" fmla="*/ 8647248 w 18288000"/>
                <a:gd name="connsiteY484" fmla="*/ 347824 h 6608651"/>
                <a:gd name="connsiteX485" fmla="*/ 8588990 w 18288000"/>
                <a:gd name="connsiteY485" fmla="*/ 321737 h 6608651"/>
                <a:gd name="connsiteX486" fmla="*/ 8568521 w 18288000"/>
                <a:gd name="connsiteY486" fmla="*/ 267983 h 6608651"/>
                <a:gd name="connsiteX487" fmla="*/ 8568521 w 18288000"/>
                <a:gd name="connsiteY487" fmla="*/ 79051 h 6608651"/>
                <a:gd name="connsiteX488" fmla="*/ 8647248 w 18288000"/>
                <a:gd name="connsiteY488" fmla="*/ 0 h 660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Lst>
              <a:rect l="l" t="t" r="r" b="b"/>
              <a:pathLst>
                <a:path w="18288000" h="6608651">
                  <a:moveTo>
                    <a:pt x="8647248" y="0"/>
                  </a:moveTo>
                  <a:cubicBezTo>
                    <a:pt x="8647248" y="0"/>
                    <a:pt x="8647248" y="0"/>
                    <a:pt x="8770062" y="0"/>
                  </a:cubicBezTo>
                  <a:cubicBezTo>
                    <a:pt x="8770062" y="0"/>
                    <a:pt x="8770062" y="0"/>
                    <a:pt x="9131418" y="0"/>
                  </a:cubicBezTo>
                  <a:cubicBezTo>
                    <a:pt x="9132205" y="0"/>
                    <a:pt x="9132992" y="0"/>
                    <a:pt x="9133780" y="0"/>
                  </a:cubicBezTo>
                  <a:cubicBezTo>
                    <a:pt x="9135354" y="0"/>
                    <a:pt x="9136142" y="0"/>
                    <a:pt x="9136929" y="0"/>
                  </a:cubicBezTo>
                  <a:cubicBezTo>
                    <a:pt x="9136929" y="0"/>
                    <a:pt x="9136929" y="0"/>
                    <a:pt x="9251870" y="0"/>
                  </a:cubicBezTo>
                  <a:cubicBezTo>
                    <a:pt x="9298319" y="0"/>
                    <a:pt x="9343980" y="791"/>
                    <a:pt x="9389642" y="3162"/>
                  </a:cubicBezTo>
                  <a:cubicBezTo>
                    <a:pt x="10760276" y="75099"/>
                    <a:pt x="11849856" y="1214221"/>
                    <a:pt x="11849856" y="2608678"/>
                  </a:cubicBezTo>
                  <a:cubicBezTo>
                    <a:pt x="11849856" y="3773097"/>
                    <a:pt x="11090142" y="4758861"/>
                    <a:pt x="10041500" y="5094037"/>
                  </a:cubicBezTo>
                  <a:cubicBezTo>
                    <a:pt x="10019457" y="5101152"/>
                    <a:pt x="9998200" y="5108266"/>
                    <a:pt x="9976157" y="5114590"/>
                  </a:cubicBezTo>
                  <a:cubicBezTo>
                    <a:pt x="9976157" y="5114590"/>
                    <a:pt x="9976157" y="5114590"/>
                    <a:pt x="9976157" y="5960434"/>
                  </a:cubicBezTo>
                  <a:cubicBezTo>
                    <a:pt x="9976157" y="6003912"/>
                    <a:pt x="9941517" y="6039485"/>
                    <a:pt x="9897430" y="6039485"/>
                  </a:cubicBezTo>
                  <a:cubicBezTo>
                    <a:pt x="9897430" y="6039485"/>
                    <a:pt x="9897430" y="6039485"/>
                    <a:pt x="9673846" y="6039485"/>
                  </a:cubicBezTo>
                  <a:cubicBezTo>
                    <a:pt x="9671484" y="6039485"/>
                    <a:pt x="9669910" y="6039485"/>
                    <a:pt x="9667548" y="6038695"/>
                  </a:cubicBezTo>
                  <a:cubicBezTo>
                    <a:pt x="9667548" y="6038695"/>
                    <a:pt x="9667548" y="6038695"/>
                    <a:pt x="9667548" y="6039485"/>
                  </a:cubicBezTo>
                  <a:cubicBezTo>
                    <a:pt x="9667548" y="6039485"/>
                    <a:pt x="9667548" y="6039485"/>
                    <a:pt x="9614801" y="6039485"/>
                  </a:cubicBezTo>
                  <a:cubicBezTo>
                    <a:pt x="9614801" y="6039485"/>
                    <a:pt x="9614801" y="6039485"/>
                    <a:pt x="9614801" y="6450549"/>
                  </a:cubicBezTo>
                  <a:cubicBezTo>
                    <a:pt x="9614801" y="6450549"/>
                    <a:pt x="9614801" y="6450549"/>
                    <a:pt x="12527694" y="6450549"/>
                  </a:cubicBezTo>
                  <a:cubicBezTo>
                    <a:pt x="12528481" y="6450549"/>
                    <a:pt x="12530056" y="6450549"/>
                    <a:pt x="12530843" y="6450549"/>
                  </a:cubicBezTo>
                  <a:cubicBezTo>
                    <a:pt x="12533205" y="6450549"/>
                    <a:pt x="12534779" y="6450549"/>
                    <a:pt x="12537141" y="6450549"/>
                  </a:cubicBezTo>
                  <a:cubicBezTo>
                    <a:pt x="12537141" y="6450549"/>
                    <a:pt x="12537141" y="6450549"/>
                    <a:pt x="17817188" y="6450549"/>
                  </a:cubicBezTo>
                  <a:lnTo>
                    <a:pt x="18288000" y="6450549"/>
                  </a:lnTo>
                  <a:lnTo>
                    <a:pt x="18288000" y="6608651"/>
                  </a:lnTo>
                  <a:lnTo>
                    <a:pt x="18254076" y="6608651"/>
                  </a:lnTo>
                  <a:cubicBezTo>
                    <a:pt x="17981840" y="6608651"/>
                    <a:pt x="16892900" y="6608651"/>
                    <a:pt x="12537141" y="6608651"/>
                  </a:cubicBezTo>
                  <a:cubicBezTo>
                    <a:pt x="12534779" y="6608651"/>
                    <a:pt x="12533205" y="6608651"/>
                    <a:pt x="12530843" y="6608651"/>
                  </a:cubicBezTo>
                  <a:cubicBezTo>
                    <a:pt x="12529268" y="6608651"/>
                    <a:pt x="12528481" y="6608651"/>
                    <a:pt x="12527694" y="6608651"/>
                  </a:cubicBezTo>
                  <a:cubicBezTo>
                    <a:pt x="12527694" y="6608651"/>
                    <a:pt x="12527694" y="6608651"/>
                    <a:pt x="9536074" y="6608651"/>
                  </a:cubicBezTo>
                  <a:cubicBezTo>
                    <a:pt x="9491987" y="6608651"/>
                    <a:pt x="9457347" y="6573078"/>
                    <a:pt x="9457347" y="6529600"/>
                  </a:cubicBezTo>
                  <a:cubicBezTo>
                    <a:pt x="9457347" y="6529600"/>
                    <a:pt x="9457347" y="6529600"/>
                    <a:pt x="9457347" y="5960434"/>
                  </a:cubicBezTo>
                  <a:cubicBezTo>
                    <a:pt x="9457347" y="5916166"/>
                    <a:pt x="9491987" y="5881383"/>
                    <a:pt x="9536074" y="5881383"/>
                  </a:cubicBezTo>
                  <a:cubicBezTo>
                    <a:pt x="9536074" y="5881383"/>
                    <a:pt x="9536074" y="5881383"/>
                    <a:pt x="9667548" y="5881383"/>
                  </a:cubicBezTo>
                  <a:cubicBezTo>
                    <a:pt x="9669910" y="5881383"/>
                    <a:pt x="9671484" y="5881383"/>
                    <a:pt x="9673846" y="5881383"/>
                  </a:cubicBezTo>
                  <a:cubicBezTo>
                    <a:pt x="9673846" y="5881383"/>
                    <a:pt x="9673846" y="5881383"/>
                    <a:pt x="9818703" y="5881383"/>
                  </a:cubicBezTo>
                  <a:cubicBezTo>
                    <a:pt x="9818703" y="5881383"/>
                    <a:pt x="9818703" y="5881383"/>
                    <a:pt x="9818703" y="5051350"/>
                  </a:cubicBezTo>
                  <a:cubicBezTo>
                    <a:pt x="9818703" y="5027634"/>
                    <a:pt x="9828938" y="5006291"/>
                    <a:pt x="9845470" y="4992061"/>
                  </a:cubicBezTo>
                  <a:cubicBezTo>
                    <a:pt x="9849407" y="4988109"/>
                    <a:pt x="9850194" y="4986528"/>
                    <a:pt x="9892706" y="4973880"/>
                  </a:cubicBezTo>
                  <a:cubicBezTo>
                    <a:pt x="9894281" y="4973089"/>
                    <a:pt x="9895856" y="4972299"/>
                    <a:pt x="9897430" y="4972299"/>
                  </a:cubicBezTo>
                  <a:cubicBezTo>
                    <a:pt x="9946241" y="4958860"/>
                    <a:pt x="9994264" y="4943840"/>
                    <a:pt x="10041500" y="4928030"/>
                  </a:cubicBezTo>
                  <a:cubicBezTo>
                    <a:pt x="11001968" y="4598388"/>
                    <a:pt x="11692402" y="3684560"/>
                    <a:pt x="11692402" y="2608678"/>
                  </a:cubicBezTo>
                  <a:cubicBezTo>
                    <a:pt x="11692402" y="1255328"/>
                    <a:pt x="10599673" y="158102"/>
                    <a:pt x="9251870" y="158102"/>
                  </a:cubicBezTo>
                  <a:cubicBezTo>
                    <a:pt x="9251870" y="158102"/>
                    <a:pt x="9251870" y="158102"/>
                    <a:pt x="9136929" y="158102"/>
                  </a:cubicBezTo>
                  <a:cubicBezTo>
                    <a:pt x="9136142" y="158102"/>
                    <a:pt x="9135354" y="158102"/>
                    <a:pt x="9134567" y="158102"/>
                  </a:cubicBezTo>
                  <a:cubicBezTo>
                    <a:pt x="9132992" y="158102"/>
                    <a:pt x="9132205" y="158102"/>
                    <a:pt x="9131418" y="158102"/>
                  </a:cubicBezTo>
                  <a:cubicBezTo>
                    <a:pt x="9131418" y="158102"/>
                    <a:pt x="9131418" y="158102"/>
                    <a:pt x="8770062" y="158102"/>
                  </a:cubicBezTo>
                  <a:cubicBezTo>
                    <a:pt x="8770062" y="158102"/>
                    <a:pt x="8770062" y="158102"/>
                    <a:pt x="8725975" y="158102"/>
                  </a:cubicBezTo>
                  <a:cubicBezTo>
                    <a:pt x="8725975" y="158102"/>
                    <a:pt x="8725975" y="158102"/>
                    <a:pt x="8725975" y="189722"/>
                  </a:cubicBezTo>
                  <a:cubicBezTo>
                    <a:pt x="8725975" y="189722"/>
                    <a:pt x="8725975" y="189722"/>
                    <a:pt x="8770062" y="189722"/>
                  </a:cubicBezTo>
                  <a:cubicBezTo>
                    <a:pt x="8770062" y="189722"/>
                    <a:pt x="8770062" y="189722"/>
                    <a:pt x="9050329" y="189722"/>
                  </a:cubicBezTo>
                  <a:cubicBezTo>
                    <a:pt x="9050329" y="189722"/>
                    <a:pt x="9050329" y="189722"/>
                    <a:pt x="9172356" y="189722"/>
                  </a:cubicBezTo>
                  <a:cubicBezTo>
                    <a:pt x="9172356" y="189722"/>
                    <a:pt x="9172356" y="189722"/>
                    <a:pt x="9173143" y="189722"/>
                  </a:cubicBezTo>
                  <a:cubicBezTo>
                    <a:pt x="9216443" y="189722"/>
                    <a:pt x="9251870" y="224505"/>
                    <a:pt x="9251870" y="268773"/>
                  </a:cubicBezTo>
                  <a:cubicBezTo>
                    <a:pt x="9251870" y="268773"/>
                    <a:pt x="9251870" y="268773"/>
                    <a:pt x="9251870" y="458495"/>
                  </a:cubicBezTo>
                  <a:cubicBezTo>
                    <a:pt x="9251870" y="501973"/>
                    <a:pt x="9216443" y="537546"/>
                    <a:pt x="9173143" y="537546"/>
                  </a:cubicBezTo>
                  <a:cubicBezTo>
                    <a:pt x="9173143" y="537546"/>
                    <a:pt x="9173143" y="537546"/>
                    <a:pt x="9172356" y="537546"/>
                  </a:cubicBezTo>
                  <a:cubicBezTo>
                    <a:pt x="9172356" y="537546"/>
                    <a:pt x="9172356" y="537546"/>
                    <a:pt x="9050329" y="537546"/>
                  </a:cubicBezTo>
                  <a:cubicBezTo>
                    <a:pt x="9050329" y="537546"/>
                    <a:pt x="9050329" y="537546"/>
                    <a:pt x="8150482" y="537546"/>
                  </a:cubicBezTo>
                  <a:cubicBezTo>
                    <a:pt x="8150482" y="537546"/>
                    <a:pt x="8150482" y="537546"/>
                    <a:pt x="8106394" y="537546"/>
                  </a:cubicBezTo>
                  <a:cubicBezTo>
                    <a:pt x="8106394" y="537546"/>
                    <a:pt x="8106394" y="537546"/>
                    <a:pt x="8106394" y="569166"/>
                  </a:cubicBezTo>
                  <a:cubicBezTo>
                    <a:pt x="8106394" y="569166"/>
                    <a:pt x="8106394" y="569166"/>
                    <a:pt x="8150482" y="569166"/>
                  </a:cubicBezTo>
                  <a:cubicBezTo>
                    <a:pt x="8150482" y="569166"/>
                    <a:pt x="8150482" y="569166"/>
                    <a:pt x="9050329" y="569166"/>
                  </a:cubicBezTo>
                  <a:cubicBezTo>
                    <a:pt x="9050329" y="569166"/>
                    <a:pt x="9050329" y="569166"/>
                    <a:pt x="9172356" y="569166"/>
                  </a:cubicBezTo>
                  <a:cubicBezTo>
                    <a:pt x="9172356" y="569166"/>
                    <a:pt x="9172356" y="569166"/>
                    <a:pt x="9173143" y="569166"/>
                  </a:cubicBezTo>
                  <a:cubicBezTo>
                    <a:pt x="9216443" y="569166"/>
                    <a:pt x="9251870" y="603949"/>
                    <a:pt x="9251870" y="648217"/>
                  </a:cubicBezTo>
                  <a:cubicBezTo>
                    <a:pt x="9251870" y="648217"/>
                    <a:pt x="9251870" y="648217"/>
                    <a:pt x="9251870" y="837939"/>
                  </a:cubicBezTo>
                  <a:cubicBezTo>
                    <a:pt x="9251870" y="881417"/>
                    <a:pt x="9216443" y="916990"/>
                    <a:pt x="9173143" y="916990"/>
                  </a:cubicBezTo>
                  <a:cubicBezTo>
                    <a:pt x="9173143" y="916990"/>
                    <a:pt x="9173143" y="916990"/>
                    <a:pt x="9172356" y="916990"/>
                  </a:cubicBezTo>
                  <a:cubicBezTo>
                    <a:pt x="9172356" y="916990"/>
                    <a:pt x="9172356" y="916990"/>
                    <a:pt x="9050329" y="916990"/>
                  </a:cubicBezTo>
                  <a:cubicBezTo>
                    <a:pt x="9050329" y="916990"/>
                    <a:pt x="9050329" y="916990"/>
                    <a:pt x="7637183" y="916990"/>
                  </a:cubicBezTo>
                  <a:cubicBezTo>
                    <a:pt x="7637183" y="916990"/>
                    <a:pt x="7637183" y="916990"/>
                    <a:pt x="7593883" y="916990"/>
                  </a:cubicBezTo>
                  <a:cubicBezTo>
                    <a:pt x="7593883" y="916990"/>
                    <a:pt x="7593883" y="916990"/>
                    <a:pt x="7593883" y="948611"/>
                  </a:cubicBezTo>
                  <a:cubicBezTo>
                    <a:pt x="7593883" y="948611"/>
                    <a:pt x="7593883" y="948611"/>
                    <a:pt x="7637183" y="948611"/>
                  </a:cubicBezTo>
                  <a:cubicBezTo>
                    <a:pt x="7637183" y="948611"/>
                    <a:pt x="7637183" y="948611"/>
                    <a:pt x="9050329" y="948611"/>
                  </a:cubicBezTo>
                  <a:cubicBezTo>
                    <a:pt x="9050329" y="948611"/>
                    <a:pt x="9050329" y="948611"/>
                    <a:pt x="9172356" y="948611"/>
                  </a:cubicBezTo>
                  <a:cubicBezTo>
                    <a:pt x="9172356" y="948611"/>
                    <a:pt x="9172356" y="948611"/>
                    <a:pt x="9173143" y="948611"/>
                  </a:cubicBezTo>
                  <a:cubicBezTo>
                    <a:pt x="9216443" y="948611"/>
                    <a:pt x="9251870" y="983393"/>
                    <a:pt x="9251870" y="1027661"/>
                  </a:cubicBezTo>
                  <a:cubicBezTo>
                    <a:pt x="9251870" y="1027661"/>
                    <a:pt x="9251870" y="1027661"/>
                    <a:pt x="9251870" y="1217383"/>
                  </a:cubicBezTo>
                  <a:cubicBezTo>
                    <a:pt x="9251870" y="1260861"/>
                    <a:pt x="9216443" y="1296434"/>
                    <a:pt x="9173143" y="1296434"/>
                  </a:cubicBezTo>
                  <a:cubicBezTo>
                    <a:pt x="9173143" y="1296434"/>
                    <a:pt x="9173143" y="1296434"/>
                    <a:pt x="9172356" y="1296434"/>
                  </a:cubicBezTo>
                  <a:cubicBezTo>
                    <a:pt x="9172356" y="1296434"/>
                    <a:pt x="9172356" y="1296434"/>
                    <a:pt x="9050329" y="1296434"/>
                  </a:cubicBezTo>
                  <a:cubicBezTo>
                    <a:pt x="9050329" y="1296434"/>
                    <a:pt x="9050329" y="1296434"/>
                    <a:pt x="7311254" y="1296434"/>
                  </a:cubicBezTo>
                  <a:cubicBezTo>
                    <a:pt x="7311254" y="1296434"/>
                    <a:pt x="7311254" y="1296434"/>
                    <a:pt x="7267167" y="1296434"/>
                  </a:cubicBezTo>
                  <a:cubicBezTo>
                    <a:pt x="7267167" y="1296434"/>
                    <a:pt x="7267167" y="1296434"/>
                    <a:pt x="7267167" y="1328054"/>
                  </a:cubicBezTo>
                  <a:cubicBezTo>
                    <a:pt x="7267167" y="1328054"/>
                    <a:pt x="7267167" y="1328054"/>
                    <a:pt x="7311254" y="1328054"/>
                  </a:cubicBezTo>
                  <a:cubicBezTo>
                    <a:pt x="7311254" y="1328054"/>
                    <a:pt x="7311254" y="1328054"/>
                    <a:pt x="9050329" y="1328054"/>
                  </a:cubicBezTo>
                  <a:cubicBezTo>
                    <a:pt x="9050329" y="1328054"/>
                    <a:pt x="9050329" y="1328054"/>
                    <a:pt x="9172356" y="1328054"/>
                  </a:cubicBezTo>
                  <a:cubicBezTo>
                    <a:pt x="9172356" y="1328054"/>
                    <a:pt x="9172356" y="1328054"/>
                    <a:pt x="9173143" y="1328054"/>
                  </a:cubicBezTo>
                  <a:cubicBezTo>
                    <a:pt x="9216443" y="1328054"/>
                    <a:pt x="9251870" y="1362837"/>
                    <a:pt x="9251870" y="1407105"/>
                  </a:cubicBezTo>
                  <a:cubicBezTo>
                    <a:pt x="9251870" y="1407105"/>
                    <a:pt x="9251870" y="1407105"/>
                    <a:pt x="9251870" y="1596827"/>
                  </a:cubicBezTo>
                  <a:cubicBezTo>
                    <a:pt x="9251870" y="1640305"/>
                    <a:pt x="9216443" y="1675878"/>
                    <a:pt x="9173143" y="1675878"/>
                  </a:cubicBezTo>
                  <a:cubicBezTo>
                    <a:pt x="9173143" y="1675878"/>
                    <a:pt x="9173143" y="1675878"/>
                    <a:pt x="9172356" y="1675878"/>
                  </a:cubicBezTo>
                  <a:cubicBezTo>
                    <a:pt x="9172356" y="1675878"/>
                    <a:pt x="9172356" y="1675878"/>
                    <a:pt x="9050329" y="1675878"/>
                  </a:cubicBezTo>
                  <a:cubicBezTo>
                    <a:pt x="9050329" y="1675878"/>
                    <a:pt x="9050329" y="1675878"/>
                    <a:pt x="7082159" y="1675878"/>
                  </a:cubicBezTo>
                  <a:cubicBezTo>
                    <a:pt x="7082159" y="1675878"/>
                    <a:pt x="7082159" y="1675878"/>
                    <a:pt x="7038072" y="1675878"/>
                  </a:cubicBezTo>
                  <a:cubicBezTo>
                    <a:pt x="7038072" y="1675878"/>
                    <a:pt x="7038072" y="1675878"/>
                    <a:pt x="7038072" y="1707499"/>
                  </a:cubicBezTo>
                  <a:cubicBezTo>
                    <a:pt x="7038072" y="1707499"/>
                    <a:pt x="7038072" y="1707499"/>
                    <a:pt x="7082159" y="1707499"/>
                  </a:cubicBezTo>
                  <a:cubicBezTo>
                    <a:pt x="7082159" y="1707499"/>
                    <a:pt x="7082159" y="1707499"/>
                    <a:pt x="9050329" y="1707499"/>
                  </a:cubicBezTo>
                  <a:cubicBezTo>
                    <a:pt x="9050329" y="1707499"/>
                    <a:pt x="9050329" y="1707499"/>
                    <a:pt x="9172356" y="1707499"/>
                  </a:cubicBezTo>
                  <a:cubicBezTo>
                    <a:pt x="9172356" y="1707499"/>
                    <a:pt x="9172356" y="1707499"/>
                    <a:pt x="9173143" y="1707499"/>
                  </a:cubicBezTo>
                  <a:cubicBezTo>
                    <a:pt x="9216443" y="1707499"/>
                    <a:pt x="9251870" y="1742281"/>
                    <a:pt x="9251870" y="1786550"/>
                  </a:cubicBezTo>
                  <a:cubicBezTo>
                    <a:pt x="9251870" y="1786550"/>
                    <a:pt x="9251870" y="1786550"/>
                    <a:pt x="9251870" y="1976271"/>
                  </a:cubicBezTo>
                  <a:cubicBezTo>
                    <a:pt x="9251870" y="2019749"/>
                    <a:pt x="9216443" y="2055322"/>
                    <a:pt x="9173143" y="2055322"/>
                  </a:cubicBezTo>
                  <a:cubicBezTo>
                    <a:pt x="9173143" y="2055322"/>
                    <a:pt x="9173143" y="2055322"/>
                    <a:pt x="9172356" y="2055322"/>
                  </a:cubicBezTo>
                  <a:cubicBezTo>
                    <a:pt x="9172356" y="2055322"/>
                    <a:pt x="9172356" y="2055322"/>
                    <a:pt x="9050329" y="2055322"/>
                  </a:cubicBezTo>
                  <a:cubicBezTo>
                    <a:pt x="9050329" y="2055322"/>
                    <a:pt x="9050329" y="2055322"/>
                    <a:pt x="6957771" y="2055322"/>
                  </a:cubicBezTo>
                  <a:cubicBezTo>
                    <a:pt x="6957771" y="2055322"/>
                    <a:pt x="6957771" y="2055322"/>
                    <a:pt x="6913684" y="2055322"/>
                  </a:cubicBezTo>
                  <a:cubicBezTo>
                    <a:pt x="6913684" y="2055322"/>
                    <a:pt x="6913684" y="2055322"/>
                    <a:pt x="6913684" y="2086943"/>
                  </a:cubicBezTo>
                  <a:cubicBezTo>
                    <a:pt x="6913684" y="2086943"/>
                    <a:pt x="6913684" y="2086943"/>
                    <a:pt x="6957771" y="2086943"/>
                  </a:cubicBezTo>
                  <a:cubicBezTo>
                    <a:pt x="6957771" y="2086943"/>
                    <a:pt x="6957771" y="2086943"/>
                    <a:pt x="9050329" y="2086943"/>
                  </a:cubicBezTo>
                  <a:cubicBezTo>
                    <a:pt x="9050329" y="2086943"/>
                    <a:pt x="9050329" y="2086943"/>
                    <a:pt x="9172356" y="2086943"/>
                  </a:cubicBezTo>
                  <a:cubicBezTo>
                    <a:pt x="9172356" y="2086943"/>
                    <a:pt x="9172356" y="2086943"/>
                    <a:pt x="9173143" y="2086943"/>
                  </a:cubicBezTo>
                  <a:cubicBezTo>
                    <a:pt x="9216443" y="2086943"/>
                    <a:pt x="9251870" y="2121725"/>
                    <a:pt x="9251870" y="2165993"/>
                  </a:cubicBezTo>
                  <a:cubicBezTo>
                    <a:pt x="9251870" y="2165993"/>
                    <a:pt x="9251870" y="2165993"/>
                    <a:pt x="9251870" y="2355715"/>
                  </a:cubicBezTo>
                  <a:cubicBezTo>
                    <a:pt x="9251870" y="2399193"/>
                    <a:pt x="9216443" y="2434766"/>
                    <a:pt x="9173143" y="2434766"/>
                  </a:cubicBezTo>
                  <a:cubicBezTo>
                    <a:pt x="9173143" y="2434766"/>
                    <a:pt x="9173143" y="2434766"/>
                    <a:pt x="9172356" y="2434766"/>
                  </a:cubicBezTo>
                  <a:cubicBezTo>
                    <a:pt x="9172356" y="2434766"/>
                    <a:pt x="9172356" y="2434766"/>
                    <a:pt x="9050329" y="2434766"/>
                  </a:cubicBezTo>
                  <a:cubicBezTo>
                    <a:pt x="9050329" y="2434766"/>
                    <a:pt x="9050329" y="2434766"/>
                    <a:pt x="6864873" y="2434766"/>
                  </a:cubicBezTo>
                  <a:cubicBezTo>
                    <a:pt x="6864873" y="2434766"/>
                    <a:pt x="6864873" y="2434766"/>
                    <a:pt x="6820785" y="2434766"/>
                  </a:cubicBezTo>
                  <a:cubicBezTo>
                    <a:pt x="6820785" y="2434766"/>
                    <a:pt x="6820785" y="2434766"/>
                    <a:pt x="6820785" y="2466387"/>
                  </a:cubicBezTo>
                  <a:cubicBezTo>
                    <a:pt x="6820785" y="2466387"/>
                    <a:pt x="6820785" y="2466387"/>
                    <a:pt x="6864873" y="2466387"/>
                  </a:cubicBezTo>
                  <a:cubicBezTo>
                    <a:pt x="6864873" y="2466387"/>
                    <a:pt x="6864873" y="2466387"/>
                    <a:pt x="9050329" y="2466387"/>
                  </a:cubicBezTo>
                  <a:cubicBezTo>
                    <a:pt x="9050329" y="2466387"/>
                    <a:pt x="9050329" y="2466387"/>
                    <a:pt x="9172356" y="2466387"/>
                  </a:cubicBezTo>
                  <a:cubicBezTo>
                    <a:pt x="9172356" y="2466387"/>
                    <a:pt x="9172356" y="2466387"/>
                    <a:pt x="9173143" y="2466387"/>
                  </a:cubicBezTo>
                  <a:cubicBezTo>
                    <a:pt x="9216443" y="2466387"/>
                    <a:pt x="9251870" y="2501169"/>
                    <a:pt x="9251870" y="2545437"/>
                  </a:cubicBezTo>
                  <a:cubicBezTo>
                    <a:pt x="9251870" y="2545437"/>
                    <a:pt x="9251870" y="2545437"/>
                    <a:pt x="9251870" y="2735160"/>
                  </a:cubicBezTo>
                  <a:cubicBezTo>
                    <a:pt x="9251870" y="2778637"/>
                    <a:pt x="9216443" y="2814210"/>
                    <a:pt x="9173143" y="2814210"/>
                  </a:cubicBezTo>
                  <a:cubicBezTo>
                    <a:pt x="9173143" y="2814210"/>
                    <a:pt x="9173143" y="2814210"/>
                    <a:pt x="9172356" y="2814210"/>
                  </a:cubicBezTo>
                  <a:cubicBezTo>
                    <a:pt x="9172356" y="2814210"/>
                    <a:pt x="9172356" y="2814210"/>
                    <a:pt x="9050329" y="2814210"/>
                  </a:cubicBezTo>
                  <a:cubicBezTo>
                    <a:pt x="9050329" y="2814210"/>
                    <a:pt x="9050329" y="2814210"/>
                    <a:pt x="6864873" y="2814210"/>
                  </a:cubicBezTo>
                  <a:cubicBezTo>
                    <a:pt x="6864873" y="2814210"/>
                    <a:pt x="6864873" y="2814210"/>
                    <a:pt x="6820785" y="2814210"/>
                  </a:cubicBezTo>
                  <a:cubicBezTo>
                    <a:pt x="6820785" y="2814210"/>
                    <a:pt x="6820785" y="2814210"/>
                    <a:pt x="6820785" y="2845831"/>
                  </a:cubicBezTo>
                  <a:cubicBezTo>
                    <a:pt x="6820785" y="2845831"/>
                    <a:pt x="6820785" y="2845831"/>
                    <a:pt x="6864873" y="2845831"/>
                  </a:cubicBezTo>
                  <a:cubicBezTo>
                    <a:pt x="6864873" y="2845831"/>
                    <a:pt x="6864873" y="2845831"/>
                    <a:pt x="9050329" y="2845831"/>
                  </a:cubicBezTo>
                  <a:cubicBezTo>
                    <a:pt x="9050329" y="2845831"/>
                    <a:pt x="9050329" y="2845831"/>
                    <a:pt x="9172356" y="2845831"/>
                  </a:cubicBezTo>
                  <a:cubicBezTo>
                    <a:pt x="9172356" y="2845831"/>
                    <a:pt x="9172356" y="2845831"/>
                    <a:pt x="9173143" y="2845831"/>
                  </a:cubicBezTo>
                  <a:cubicBezTo>
                    <a:pt x="9216443" y="2845831"/>
                    <a:pt x="9251870" y="2880613"/>
                    <a:pt x="9251870" y="2924882"/>
                  </a:cubicBezTo>
                  <a:cubicBezTo>
                    <a:pt x="9251870" y="2924882"/>
                    <a:pt x="9251870" y="2924882"/>
                    <a:pt x="9251870" y="3114604"/>
                  </a:cubicBezTo>
                  <a:cubicBezTo>
                    <a:pt x="9251870" y="3158082"/>
                    <a:pt x="9216443" y="3193654"/>
                    <a:pt x="9173143" y="3193654"/>
                  </a:cubicBezTo>
                  <a:cubicBezTo>
                    <a:pt x="9173143" y="3193654"/>
                    <a:pt x="9173143" y="3193654"/>
                    <a:pt x="9172356" y="3193654"/>
                  </a:cubicBezTo>
                  <a:cubicBezTo>
                    <a:pt x="9172356" y="3193654"/>
                    <a:pt x="9172356" y="3193654"/>
                    <a:pt x="9050329" y="3193654"/>
                  </a:cubicBezTo>
                  <a:cubicBezTo>
                    <a:pt x="9050329" y="3193654"/>
                    <a:pt x="9050329" y="3193654"/>
                    <a:pt x="6932578" y="3193654"/>
                  </a:cubicBezTo>
                  <a:cubicBezTo>
                    <a:pt x="6932578" y="3193654"/>
                    <a:pt x="6932578" y="3193654"/>
                    <a:pt x="6888491" y="3193654"/>
                  </a:cubicBezTo>
                  <a:cubicBezTo>
                    <a:pt x="6888491" y="3193654"/>
                    <a:pt x="6888491" y="3193654"/>
                    <a:pt x="6888491" y="3225275"/>
                  </a:cubicBezTo>
                  <a:cubicBezTo>
                    <a:pt x="6888491" y="3225275"/>
                    <a:pt x="6888491" y="3225275"/>
                    <a:pt x="6932578" y="3225275"/>
                  </a:cubicBezTo>
                  <a:cubicBezTo>
                    <a:pt x="6932578" y="3225275"/>
                    <a:pt x="6932578" y="3225275"/>
                    <a:pt x="9050329" y="3225275"/>
                  </a:cubicBezTo>
                  <a:cubicBezTo>
                    <a:pt x="9050329" y="3225275"/>
                    <a:pt x="9050329" y="3225275"/>
                    <a:pt x="9172356" y="3225275"/>
                  </a:cubicBezTo>
                  <a:cubicBezTo>
                    <a:pt x="9172356" y="3225275"/>
                    <a:pt x="9172356" y="3225275"/>
                    <a:pt x="9173143" y="3225275"/>
                  </a:cubicBezTo>
                  <a:cubicBezTo>
                    <a:pt x="9216443" y="3225275"/>
                    <a:pt x="9251870" y="3260057"/>
                    <a:pt x="9251870" y="3304326"/>
                  </a:cubicBezTo>
                  <a:cubicBezTo>
                    <a:pt x="9251870" y="3304326"/>
                    <a:pt x="9251870" y="3304326"/>
                    <a:pt x="9251870" y="3494048"/>
                  </a:cubicBezTo>
                  <a:cubicBezTo>
                    <a:pt x="9251870" y="3537526"/>
                    <a:pt x="9216443" y="3573099"/>
                    <a:pt x="9173143" y="3573099"/>
                  </a:cubicBezTo>
                  <a:cubicBezTo>
                    <a:pt x="9173143" y="3573099"/>
                    <a:pt x="9173143" y="3573099"/>
                    <a:pt x="9172356" y="3573099"/>
                  </a:cubicBezTo>
                  <a:cubicBezTo>
                    <a:pt x="9172356" y="3573099"/>
                    <a:pt x="9172356" y="3573099"/>
                    <a:pt x="9050329" y="3573099"/>
                  </a:cubicBezTo>
                  <a:cubicBezTo>
                    <a:pt x="9050329" y="3573099"/>
                    <a:pt x="9050329" y="3573099"/>
                    <a:pt x="7058541" y="3573099"/>
                  </a:cubicBezTo>
                  <a:cubicBezTo>
                    <a:pt x="7058541" y="3573099"/>
                    <a:pt x="7058541" y="3573099"/>
                    <a:pt x="7014454" y="3573099"/>
                  </a:cubicBezTo>
                  <a:cubicBezTo>
                    <a:pt x="7014454" y="3573099"/>
                    <a:pt x="7014454" y="3573099"/>
                    <a:pt x="7014454" y="3604719"/>
                  </a:cubicBezTo>
                  <a:cubicBezTo>
                    <a:pt x="7014454" y="3604719"/>
                    <a:pt x="7014454" y="3604719"/>
                    <a:pt x="7058541" y="3604719"/>
                  </a:cubicBezTo>
                  <a:cubicBezTo>
                    <a:pt x="7058541" y="3604719"/>
                    <a:pt x="7058541" y="3604719"/>
                    <a:pt x="9050329" y="3604719"/>
                  </a:cubicBezTo>
                  <a:cubicBezTo>
                    <a:pt x="9050329" y="3604719"/>
                    <a:pt x="9050329" y="3604719"/>
                    <a:pt x="9167632" y="3604719"/>
                  </a:cubicBezTo>
                  <a:cubicBezTo>
                    <a:pt x="9167632" y="3604719"/>
                    <a:pt x="9167632" y="3604719"/>
                    <a:pt x="9172356" y="3604719"/>
                  </a:cubicBezTo>
                  <a:cubicBezTo>
                    <a:pt x="9195974" y="3604719"/>
                    <a:pt x="9216443" y="3614205"/>
                    <a:pt x="9230614" y="3630806"/>
                  </a:cubicBezTo>
                  <a:cubicBezTo>
                    <a:pt x="9243997" y="3644244"/>
                    <a:pt x="9251870" y="3663216"/>
                    <a:pt x="9251870" y="3683770"/>
                  </a:cubicBezTo>
                  <a:cubicBezTo>
                    <a:pt x="9251870" y="3683770"/>
                    <a:pt x="9251870" y="3683770"/>
                    <a:pt x="9251870" y="3873492"/>
                  </a:cubicBezTo>
                  <a:cubicBezTo>
                    <a:pt x="9251870" y="3916970"/>
                    <a:pt x="9216443" y="3952543"/>
                    <a:pt x="9173143" y="3952543"/>
                  </a:cubicBezTo>
                  <a:cubicBezTo>
                    <a:pt x="9173143" y="3952543"/>
                    <a:pt x="9173143" y="3952543"/>
                    <a:pt x="9172356" y="3952543"/>
                  </a:cubicBezTo>
                  <a:cubicBezTo>
                    <a:pt x="9172356" y="3952543"/>
                    <a:pt x="9172356" y="3952543"/>
                    <a:pt x="9050329" y="3952543"/>
                  </a:cubicBezTo>
                  <a:cubicBezTo>
                    <a:pt x="9050329" y="3952543"/>
                    <a:pt x="9050329" y="3952543"/>
                    <a:pt x="7272678" y="3952543"/>
                  </a:cubicBezTo>
                  <a:cubicBezTo>
                    <a:pt x="7272678" y="3952543"/>
                    <a:pt x="7272678" y="3952543"/>
                    <a:pt x="7228590" y="3952543"/>
                  </a:cubicBezTo>
                  <a:cubicBezTo>
                    <a:pt x="7228590" y="3952543"/>
                    <a:pt x="7228590" y="3952543"/>
                    <a:pt x="7228590" y="3984163"/>
                  </a:cubicBezTo>
                  <a:cubicBezTo>
                    <a:pt x="7228590" y="3984163"/>
                    <a:pt x="7228590" y="3984163"/>
                    <a:pt x="7272678" y="3984163"/>
                  </a:cubicBezTo>
                  <a:cubicBezTo>
                    <a:pt x="7272678" y="3984163"/>
                    <a:pt x="7272678" y="3984163"/>
                    <a:pt x="9050329" y="3984163"/>
                  </a:cubicBezTo>
                  <a:cubicBezTo>
                    <a:pt x="9050329" y="3984163"/>
                    <a:pt x="9050329" y="3984163"/>
                    <a:pt x="9172356" y="3984163"/>
                  </a:cubicBezTo>
                  <a:cubicBezTo>
                    <a:pt x="9172356" y="3984163"/>
                    <a:pt x="9172356" y="3984163"/>
                    <a:pt x="9173143" y="3984163"/>
                  </a:cubicBezTo>
                  <a:cubicBezTo>
                    <a:pt x="9216443" y="3984163"/>
                    <a:pt x="9251870" y="4018945"/>
                    <a:pt x="9251870" y="4063214"/>
                  </a:cubicBezTo>
                  <a:cubicBezTo>
                    <a:pt x="9251870" y="4063214"/>
                    <a:pt x="9251870" y="4063214"/>
                    <a:pt x="9251870" y="4252936"/>
                  </a:cubicBezTo>
                  <a:cubicBezTo>
                    <a:pt x="9251870" y="4296414"/>
                    <a:pt x="9216443" y="4331987"/>
                    <a:pt x="9173143" y="4331987"/>
                  </a:cubicBezTo>
                  <a:cubicBezTo>
                    <a:pt x="9173143" y="4331987"/>
                    <a:pt x="9173143" y="4331987"/>
                    <a:pt x="9172356" y="4331987"/>
                  </a:cubicBezTo>
                  <a:cubicBezTo>
                    <a:pt x="9172356" y="4331987"/>
                    <a:pt x="9172356" y="4331987"/>
                    <a:pt x="9050329" y="4331987"/>
                  </a:cubicBezTo>
                  <a:cubicBezTo>
                    <a:pt x="9050329" y="4331987"/>
                    <a:pt x="9050329" y="4331987"/>
                    <a:pt x="7562393" y="4331987"/>
                  </a:cubicBezTo>
                  <a:cubicBezTo>
                    <a:pt x="7562393" y="4331987"/>
                    <a:pt x="7562393" y="4331987"/>
                    <a:pt x="7518306" y="4331987"/>
                  </a:cubicBezTo>
                  <a:cubicBezTo>
                    <a:pt x="7518306" y="4331987"/>
                    <a:pt x="7518306" y="4331987"/>
                    <a:pt x="7518306" y="4363607"/>
                  </a:cubicBezTo>
                  <a:cubicBezTo>
                    <a:pt x="7518306" y="4363607"/>
                    <a:pt x="7518306" y="4363607"/>
                    <a:pt x="7562393" y="4363607"/>
                  </a:cubicBezTo>
                  <a:cubicBezTo>
                    <a:pt x="7562393" y="4363607"/>
                    <a:pt x="7562393" y="4363607"/>
                    <a:pt x="9050329" y="4363607"/>
                  </a:cubicBezTo>
                  <a:cubicBezTo>
                    <a:pt x="9050329" y="4363607"/>
                    <a:pt x="9050329" y="4363607"/>
                    <a:pt x="9170781" y="4363607"/>
                  </a:cubicBezTo>
                  <a:cubicBezTo>
                    <a:pt x="9170781" y="4363607"/>
                    <a:pt x="9170781" y="4363607"/>
                    <a:pt x="9172356" y="4363607"/>
                  </a:cubicBezTo>
                  <a:cubicBezTo>
                    <a:pt x="9195974" y="4363607"/>
                    <a:pt x="9216443" y="4373093"/>
                    <a:pt x="9230614" y="4389694"/>
                  </a:cubicBezTo>
                  <a:cubicBezTo>
                    <a:pt x="9243997" y="4403133"/>
                    <a:pt x="9251870" y="4422105"/>
                    <a:pt x="9251870" y="4442658"/>
                  </a:cubicBezTo>
                  <a:cubicBezTo>
                    <a:pt x="9251870" y="4442658"/>
                    <a:pt x="9251870" y="4442658"/>
                    <a:pt x="9251870" y="4632380"/>
                  </a:cubicBezTo>
                  <a:cubicBezTo>
                    <a:pt x="9251870" y="4675858"/>
                    <a:pt x="9216443" y="4711431"/>
                    <a:pt x="9173143" y="4711431"/>
                  </a:cubicBezTo>
                  <a:cubicBezTo>
                    <a:pt x="9173143" y="4711431"/>
                    <a:pt x="9173143" y="4711431"/>
                    <a:pt x="9172356" y="4711431"/>
                  </a:cubicBezTo>
                  <a:cubicBezTo>
                    <a:pt x="9172356" y="4711431"/>
                    <a:pt x="9172356" y="4711431"/>
                    <a:pt x="9170781" y="4711431"/>
                  </a:cubicBezTo>
                  <a:cubicBezTo>
                    <a:pt x="9170781" y="4711431"/>
                    <a:pt x="9170781" y="4711431"/>
                    <a:pt x="9050329" y="4711431"/>
                  </a:cubicBezTo>
                  <a:cubicBezTo>
                    <a:pt x="9050329" y="4711431"/>
                    <a:pt x="9050329" y="4711431"/>
                    <a:pt x="8134736" y="4711431"/>
                  </a:cubicBezTo>
                  <a:cubicBezTo>
                    <a:pt x="8134736" y="4711431"/>
                    <a:pt x="8134736" y="4711431"/>
                    <a:pt x="8090650" y="4711431"/>
                  </a:cubicBezTo>
                  <a:cubicBezTo>
                    <a:pt x="8090650" y="4711431"/>
                    <a:pt x="8090650" y="4711431"/>
                    <a:pt x="8090650" y="4743051"/>
                  </a:cubicBezTo>
                  <a:cubicBezTo>
                    <a:pt x="8090650" y="4743051"/>
                    <a:pt x="8090650" y="4743051"/>
                    <a:pt x="8134736" y="4743051"/>
                  </a:cubicBezTo>
                  <a:cubicBezTo>
                    <a:pt x="8134736" y="4743051"/>
                    <a:pt x="8134736" y="4743051"/>
                    <a:pt x="9050329" y="4743051"/>
                  </a:cubicBezTo>
                  <a:cubicBezTo>
                    <a:pt x="9050329" y="4743051"/>
                    <a:pt x="9050329" y="4743051"/>
                    <a:pt x="9172356" y="4743051"/>
                  </a:cubicBezTo>
                  <a:cubicBezTo>
                    <a:pt x="9172356" y="4743051"/>
                    <a:pt x="9172356" y="4743051"/>
                    <a:pt x="9173143" y="4743051"/>
                  </a:cubicBezTo>
                  <a:cubicBezTo>
                    <a:pt x="9216443" y="4743051"/>
                    <a:pt x="9251870" y="4777834"/>
                    <a:pt x="9251870" y="4822102"/>
                  </a:cubicBezTo>
                  <a:cubicBezTo>
                    <a:pt x="9251870" y="4822102"/>
                    <a:pt x="9251870" y="4822102"/>
                    <a:pt x="9251870" y="5011824"/>
                  </a:cubicBezTo>
                  <a:cubicBezTo>
                    <a:pt x="9251870" y="5055302"/>
                    <a:pt x="9216443" y="5090875"/>
                    <a:pt x="9173143" y="5090875"/>
                  </a:cubicBezTo>
                  <a:cubicBezTo>
                    <a:pt x="9173143" y="5090875"/>
                    <a:pt x="9173143" y="5090875"/>
                    <a:pt x="9172356" y="5090875"/>
                  </a:cubicBezTo>
                  <a:cubicBezTo>
                    <a:pt x="9172356" y="5090875"/>
                    <a:pt x="9172356" y="5090875"/>
                    <a:pt x="9050329" y="5090875"/>
                  </a:cubicBezTo>
                  <a:cubicBezTo>
                    <a:pt x="9050329" y="5090875"/>
                    <a:pt x="9050329" y="5090875"/>
                    <a:pt x="8486645" y="5090875"/>
                  </a:cubicBezTo>
                  <a:cubicBezTo>
                    <a:pt x="8486645" y="5090875"/>
                    <a:pt x="8486645" y="5090875"/>
                    <a:pt x="8442558" y="5090875"/>
                  </a:cubicBezTo>
                  <a:cubicBezTo>
                    <a:pt x="8442558" y="5090875"/>
                    <a:pt x="8442558" y="5090875"/>
                    <a:pt x="8442558" y="5122495"/>
                  </a:cubicBezTo>
                  <a:cubicBezTo>
                    <a:pt x="8442558" y="5122495"/>
                    <a:pt x="8442558" y="5122495"/>
                    <a:pt x="8486645" y="5122495"/>
                  </a:cubicBezTo>
                  <a:cubicBezTo>
                    <a:pt x="8486645" y="5122495"/>
                    <a:pt x="8486645" y="5122495"/>
                    <a:pt x="9050329" y="5122495"/>
                  </a:cubicBezTo>
                  <a:cubicBezTo>
                    <a:pt x="9050329" y="5122495"/>
                    <a:pt x="9050329" y="5122495"/>
                    <a:pt x="9172356" y="5122495"/>
                  </a:cubicBezTo>
                  <a:cubicBezTo>
                    <a:pt x="9172356" y="5122495"/>
                    <a:pt x="9172356" y="5122495"/>
                    <a:pt x="9173143" y="5122495"/>
                  </a:cubicBezTo>
                  <a:cubicBezTo>
                    <a:pt x="9216443" y="5122495"/>
                    <a:pt x="9251870" y="5157278"/>
                    <a:pt x="9251870" y="5201546"/>
                  </a:cubicBezTo>
                  <a:cubicBezTo>
                    <a:pt x="9251870" y="5201546"/>
                    <a:pt x="9251870" y="5202337"/>
                    <a:pt x="9251870" y="5203127"/>
                  </a:cubicBezTo>
                  <a:cubicBezTo>
                    <a:pt x="9251870" y="5203127"/>
                    <a:pt x="9251870" y="5203127"/>
                    <a:pt x="9251870" y="5391268"/>
                  </a:cubicBezTo>
                  <a:cubicBezTo>
                    <a:pt x="9251870" y="5434746"/>
                    <a:pt x="9216443" y="5470319"/>
                    <a:pt x="9173143" y="5470319"/>
                  </a:cubicBezTo>
                  <a:cubicBezTo>
                    <a:pt x="9173143" y="5470319"/>
                    <a:pt x="9173143" y="5470319"/>
                    <a:pt x="9172356" y="5470319"/>
                  </a:cubicBezTo>
                  <a:cubicBezTo>
                    <a:pt x="9172356" y="5470319"/>
                    <a:pt x="9172356" y="5470319"/>
                    <a:pt x="9050329" y="5470319"/>
                  </a:cubicBezTo>
                  <a:cubicBezTo>
                    <a:pt x="9050329" y="5470319"/>
                    <a:pt x="9050329" y="5470319"/>
                    <a:pt x="8828320" y="5470319"/>
                  </a:cubicBezTo>
                  <a:cubicBezTo>
                    <a:pt x="8828320" y="5470319"/>
                    <a:pt x="8828320" y="5470319"/>
                    <a:pt x="8785020" y="5470319"/>
                  </a:cubicBezTo>
                  <a:cubicBezTo>
                    <a:pt x="8785020" y="5470319"/>
                    <a:pt x="8785020" y="5470319"/>
                    <a:pt x="8785020" y="5501939"/>
                  </a:cubicBezTo>
                  <a:cubicBezTo>
                    <a:pt x="8785020" y="5501939"/>
                    <a:pt x="8785020" y="5501939"/>
                    <a:pt x="8828320" y="5501939"/>
                  </a:cubicBezTo>
                  <a:cubicBezTo>
                    <a:pt x="8828320" y="5501939"/>
                    <a:pt x="8828320" y="5501939"/>
                    <a:pt x="9050329" y="5501939"/>
                  </a:cubicBezTo>
                  <a:cubicBezTo>
                    <a:pt x="9050329" y="5501939"/>
                    <a:pt x="9050329" y="5501939"/>
                    <a:pt x="9172356" y="5501939"/>
                  </a:cubicBezTo>
                  <a:cubicBezTo>
                    <a:pt x="9172356" y="5501939"/>
                    <a:pt x="9172356" y="5501939"/>
                    <a:pt x="9173143" y="5501939"/>
                  </a:cubicBezTo>
                  <a:cubicBezTo>
                    <a:pt x="9216443" y="5501939"/>
                    <a:pt x="9251870" y="5536722"/>
                    <a:pt x="9251870" y="5580990"/>
                  </a:cubicBezTo>
                  <a:cubicBezTo>
                    <a:pt x="9251870" y="5580990"/>
                    <a:pt x="9251870" y="5580990"/>
                    <a:pt x="9251870" y="5769922"/>
                  </a:cubicBezTo>
                  <a:cubicBezTo>
                    <a:pt x="9251870" y="5769922"/>
                    <a:pt x="9251870" y="5769922"/>
                    <a:pt x="9251870" y="5770712"/>
                  </a:cubicBezTo>
                  <a:cubicBezTo>
                    <a:pt x="9251870" y="5814190"/>
                    <a:pt x="9216443" y="5849763"/>
                    <a:pt x="9173143" y="5849763"/>
                  </a:cubicBezTo>
                  <a:cubicBezTo>
                    <a:pt x="9173143" y="5849763"/>
                    <a:pt x="9173143" y="5849763"/>
                    <a:pt x="9172356" y="5849763"/>
                  </a:cubicBezTo>
                  <a:cubicBezTo>
                    <a:pt x="9172356" y="5849763"/>
                    <a:pt x="9172356" y="5849763"/>
                    <a:pt x="9050329" y="5849763"/>
                  </a:cubicBezTo>
                  <a:cubicBezTo>
                    <a:pt x="9050329" y="5849763"/>
                    <a:pt x="9050329" y="5849763"/>
                    <a:pt x="8828320" y="5849763"/>
                  </a:cubicBezTo>
                  <a:cubicBezTo>
                    <a:pt x="8828320" y="5849763"/>
                    <a:pt x="8828320" y="5849763"/>
                    <a:pt x="8785020" y="5849763"/>
                  </a:cubicBezTo>
                  <a:cubicBezTo>
                    <a:pt x="8785020" y="5849763"/>
                    <a:pt x="8785020" y="5849763"/>
                    <a:pt x="8785020" y="5881383"/>
                  </a:cubicBezTo>
                  <a:cubicBezTo>
                    <a:pt x="8785020" y="5881383"/>
                    <a:pt x="8785020" y="5881383"/>
                    <a:pt x="8828320" y="5881383"/>
                  </a:cubicBezTo>
                  <a:cubicBezTo>
                    <a:pt x="8828320" y="5881383"/>
                    <a:pt x="8828320" y="5881383"/>
                    <a:pt x="9050329" y="5881383"/>
                  </a:cubicBezTo>
                  <a:cubicBezTo>
                    <a:pt x="9050329" y="5881383"/>
                    <a:pt x="9050329" y="5881383"/>
                    <a:pt x="9172356" y="5881383"/>
                  </a:cubicBezTo>
                  <a:cubicBezTo>
                    <a:pt x="9172356" y="5881383"/>
                    <a:pt x="9172356" y="5881383"/>
                    <a:pt x="9173143" y="5881383"/>
                  </a:cubicBezTo>
                  <a:cubicBezTo>
                    <a:pt x="9216443" y="5881383"/>
                    <a:pt x="9251870" y="5916166"/>
                    <a:pt x="9251870" y="5960434"/>
                  </a:cubicBezTo>
                  <a:cubicBezTo>
                    <a:pt x="9251870" y="5960434"/>
                    <a:pt x="9251870" y="5960434"/>
                    <a:pt x="9251870" y="6150156"/>
                  </a:cubicBezTo>
                  <a:cubicBezTo>
                    <a:pt x="9251870" y="6193634"/>
                    <a:pt x="9216443" y="6229207"/>
                    <a:pt x="9173143" y="6229207"/>
                  </a:cubicBezTo>
                  <a:cubicBezTo>
                    <a:pt x="9173143" y="6229207"/>
                    <a:pt x="9173143" y="6229207"/>
                    <a:pt x="9172356" y="6229207"/>
                  </a:cubicBezTo>
                  <a:cubicBezTo>
                    <a:pt x="9172356" y="6229207"/>
                    <a:pt x="9172356" y="6229207"/>
                    <a:pt x="9131418" y="6229207"/>
                  </a:cubicBezTo>
                  <a:cubicBezTo>
                    <a:pt x="9131418" y="6229207"/>
                    <a:pt x="9131418" y="6229207"/>
                    <a:pt x="9100714" y="6229207"/>
                  </a:cubicBezTo>
                  <a:cubicBezTo>
                    <a:pt x="9100714" y="6229207"/>
                    <a:pt x="9100714" y="6229207"/>
                    <a:pt x="9057415" y="6229207"/>
                  </a:cubicBezTo>
                  <a:cubicBezTo>
                    <a:pt x="9057415" y="6229207"/>
                    <a:pt x="9057415" y="6229207"/>
                    <a:pt x="9057415" y="6260827"/>
                  </a:cubicBezTo>
                  <a:cubicBezTo>
                    <a:pt x="9057415" y="6260827"/>
                    <a:pt x="9057415" y="6260827"/>
                    <a:pt x="9100714" y="6260827"/>
                  </a:cubicBezTo>
                  <a:cubicBezTo>
                    <a:pt x="9100714" y="6260827"/>
                    <a:pt x="9100714" y="6260827"/>
                    <a:pt x="9131418" y="6260827"/>
                  </a:cubicBezTo>
                  <a:cubicBezTo>
                    <a:pt x="9131418" y="6260827"/>
                    <a:pt x="9131418" y="6260827"/>
                    <a:pt x="9172356" y="6260827"/>
                  </a:cubicBezTo>
                  <a:cubicBezTo>
                    <a:pt x="9195974" y="6260827"/>
                    <a:pt x="9216443" y="6270313"/>
                    <a:pt x="9230614" y="6286914"/>
                  </a:cubicBezTo>
                  <a:cubicBezTo>
                    <a:pt x="9243997" y="6300353"/>
                    <a:pt x="9251870" y="6319325"/>
                    <a:pt x="9251870" y="6339878"/>
                  </a:cubicBezTo>
                  <a:cubicBezTo>
                    <a:pt x="9251870" y="6339878"/>
                    <a:pt x="9251870" y="6339878"/>
                    <a:pt x="9251870" y="6529600"/>
                  </a:cubicBezTo>
                  <a:cubicBezTo>
                    <a:pt x="9251870" y="6573078"/>
                    <a:pt x="9216443" y="6608651"/>
                    <a:pt x="9173143" y="6608651"/>
                  </a:cubicBezTo>
                  <a:cubicBezTo>
                    <a:pt x="9173143" y="6608651"/>
                    <a:pt x="9173143" y="6608651"/>
                    <a:pt x="9172356" y="6608651"/>
                  </a:cubicBezTo>
                  <a:cubicBezTo>
                    <a:pt x="9172356" y="6608651"/>
                    <a:pt x="9172356" y="6608651"/>
                    <a:pt x="9050329" y="6608651"/>
                  </a:cubicBezTo>
                  <a:cubicBezTo>
                    <a:pt x="9050329" y="6608651"/>
                    <a:pt x="9050329" y="6608651"/>
                    <a:pt x="8333128" y="6608651"/>
                  </a:cubicBezTo>
                  <a:cubicBezTo>
                    <a:pt x="8333128" y="6608651"/>
                    <a:pt x="8333128" y="6608651"/>
                    <a:pt x="7439579" y="6608651"/>
                  </a:cubicBezTo>
                  <a:cubicBezTo>
                    <a:pt x="7439579" y="6608651"/>
                    <a:pt x="7439579" y="6608651"/>
                    <a:pt x="6300401" y="6608651"/>
                  </a:cubicBezTo>
                  <a:cubicBezTo>
                    <a:pt x="6300401" y="6608651"/>
                    <a:pt x="6300401" y="6608651"/>
                    <a:pt x="5341509" y="6608651"/>
                  </a:cubicBezTo>
                  <a:cubicBezTo>
                    <a:pt x="5341509" y="6608651"/>
                    <a:pt x="5341509" y="6608651"/>
                    <a:pt x="193874" y="6608651"/>
                  </a:cubicBezTo>
                  <a:lnTo>
                    <a:pt x="0" y="6608651"/>
                  </a:lnTo>
                  <a:lnTo>
                    <a:pt x="0" y="6450549"/>
                  </a:lnTo>
                  <a:lnTo>
                    <a:pt x="59097" y="6450549"/>
                  </a:lnTo>
                  <a:cubicBezTo>
                    <a:pt x="613931" y="6450549"/>
                    <a:pt x="1979676" y="6450549"/>
                    <a:pt x="5341509" y="6450549"/>
                  </a:cubicBezTo>
                  <a:cubicBezTo>
                    <a:pt x="5341509" y="6450549"/>
                    <a:pt x="5341509" y="6450549"/>
                    <a:pt x="6300401" y="6450549"/>
                  </a:cubicBezTo>
                  <a:cubicBezTo>
                    <a:pt x="6300401" y="6450549"/>
                    <a:pt x="6300401" y="6450549"/>
                    <a:pt x="7439579" y="6450549"/>
                  </a:cubicBezTo>
                  <a:cubicBezTo>
                    <a:pt x="7439579" y="6450549"/>
                    <a:pt x="7439579" y="6450549"/>
                    <a:pt x="8333128" y="6450549"/>
                  </a:cubicBezTo>
                  <a:cubicBezTo>
                    <a:pt x="8333128" y="6450549"/>
                    <a:pt x="8333128" y="6450549"/>
                    <a:pt x="9050329" y="6450549"/>
                  </a:cubicBezTo>
                  <a:cubicBezTo>
                    <a:pt x="9050329" y="6450549"/>
                    <a:pt x="9050329" y="6450549"/>
                    <a:pt x="9094416" y="6450549"/>
                  </a:cubicBezTo>
                  <a:cubicBezTo>
                    <a:pt x="9094416" y="6450549"/>
                    <a:pt x="9094416" y="6450549"/>
                    <a:pt x="9094416" y="6418929"/>
                  </a:cubicBezTo>
                  <a:cubicBezTo>
                    <a:pt x="9094416" y="6418929"/>
                    <a:pt x="9094416" y="6418929"/>
                    <a:pt x="9050329" y="6418929"/>
                  </a:cubicBezTo>
                  <a:cubicBezTo>
                    <a:pt x="9050329" y="6418929"/>
                    <a:pt x="9050329" y="6418929"/>
                    <a:pt x="9010966" y="6418929"/>
                  </a:cubicBezTo>
                  <a:cubicBezTo>
                    <a:pt x="9010966" y="6418929"/>
                    <a:pt x="9010966" y="6418929"/>
                    <a:pt x="8978688" y="6418929"/>
                  </a:cubicBezTo>
                  <a:cubicBezTo>
                    <a:pt x="8955857" y="6418929"/>
                    <a:pt x="8935388" y="6408653"/>
                    <a:pt x="8920430" y="6392842"/>
                  </a:cubicBezTo>
                  <a:cubicBezTo>
                    <a:pt x="8907834" y="6378613"/>
                    <a:pt x="8899961" y="6359641"/>
                    <a:pt x="8899961" y="6339087"/>
                  </a:cubicBezTo>
                  <a:cubicBezTo>
                    <a:pt x="8899961" y="6339087"/>
                    <a:pt x="8899961" y="6339087"/>
                    <a:pt x="8899961" y="6150156"/>
                  </a:cubicBezTo>
                  <a:cubicBezTo>
                    <a:pt x="8899961" y="6105887"/>
                    <a:pt x="8935388" y="6071105"/>
                    <a:pt x="8978688" y="6071105"/>
                  </a:cubicBezTo>
                  <a:cubicBezTo>
                    <a:pt x="8978688" y="6071105"/>
                    <a:pt x="8978688" y="6071105"/>
                    <a:pt x="9001519" y="6071105"/>
                  </a:cubicBezTo>
                  <a:cubicBezTo>
                    <a:pt x="9001519" y="6071105"/>
                    <a:pt x="9001519" y="6071105"/>
                    <a:pt x="9050329" y="6071105"/>
                  </a:cubicBezTo>
                  <a:cubicBezTo>
                    <a:pt x="9050329" y="6071105"/>
                    <a:pt x="9050329" y="6071105"/>
                    <a:pt x="9094416" y="6071105"/>
                  </a:cubicBezTo>
                  <a:cubicBezTo>
                    <a:pt x="9094416" y="6071105"/>
                    <a:pt x="9094416" y="6071105"/>
                    <a:pt x="9094416" y="6039485"/>
                  </a:cubicBezTo>
                  <a:cubicBezTo>
                    <a:pt x="9094416" y="6039485"/>
                    <a:pt x="9094416" y="6039485"/>
                    <a:pt x="9050329" y="6039485"/>
                  </a:cubicBezTo>
                  <a:cubicBezTo>
                    <a:pt x="9050329" y="6039485"/>
                    <a:pt x="9050329" y="6039485"/>
                    <a:pt x="8828320" y="6039485"/>
                  </a:cubicBezTo>
                  <a:cubicBezTo>
                    <a:pt x="8828320" y="6039485"/>
                    <a:pt x="8828320" y="6039485"/>
                    <a:pt x="8706293" y="6039485"/>
                  </a:cubicBezTo>
                  <a:cubicBezTo>
                    <a:pt x="8662993" y="6039485"/>
                    <a:pt x="8627566" y="6003912"/>
                    <a:pt x="8627566" y="5960434"/>
                  </a:cubicBezTo>
                  <a:cubicBezTo>
                    <a:pt x="8627566" y="5960434"/>
                    <a:pt x="8627566" y="5960434"/>
                    <a:pt x="8627566" y="5959644"/>
                  </a:cubicBezTo>
                  <a:cubicBezTo>
                    <a:pt x="8627566" y="5957272"/>
                    <a:pt x="8627566" y="5941462"/>
                    <a:pt x="8627566" y="5940672"/>
                  </a:cubicBezTo>
                  <a:cubicBezTo>
                    <a:pt x="8627566" y="5940672"/>
                    <a:pt x="8627566" y="5940672"/>
                    <a:pt x="8627566" y="5770712"/>
                  </a:cubicBezTo>
                  <a:cubicBezTo>
                    <a:pt x="8627566" y="5726444"/>
                    <a:pt x="8662993" y="5691661"/>
                    <a:pt x="8706293" y="5691661"/>
                  </a:cubicBezTo>
                  <a:cubicBezTo>
                    <a:pt x="8706293" y="5691661"/>
                    <a:pt x="8706293" y="5691661"/>
                    <a:pt x="8828320" y="5691661"/>
                  </a:cubicBezTo>
                  <a:cubicBezTo>
                    <a:pt x="8828320" y="5691661"/>
                    <a:pt x="8828320" y="5691661"/>
                    <a:pt x="9050329" y="5691661"/>
                  </a:cubicBezTo>
                  <a:cubicBezTo>
                    <a:pt x="9050329" y="5691661"/>
                    <a:pt x="9050329" y="5691661"/>
                    <a:pt x="9094416" y="5691661"/>
                  </a:cubicBezTo>
                  <a:cubicBezTo>
                    <a:pt x="9094416" y="5691661"/>
                    <a:pt x="9094416" y="5691661"/>
                    <a:pt x="9094416" y="5660041"/>
                  </a:cubicBezTo>
                  <a:cubicBezTo>
                    <a:pt x="9094416" y="5660041"/>
                    <a:pt x="9094416" y="5660041"/>
                    <a:pt x="9050329" y="5660041"/>
                  </a:cubicBezTo>
                  <a:cubicBezTo>
                    <a:pt x="9050329" y="5660041"/>
                    <a:pt x="9050329" y="5660041"/>
                    <a:pt x="8828320" y="5660041"/>
                  </a:cubicBezTo>
                  <a:cubicBezTo>
                    <a:pt x="8828320" y="5660041"/>
                    <a:pt x="8828320" y="5660041"/>
                    <a:pt x="8706293" y="5660041"/>
                  </a:cubicBezTo>
                  <a:cubicBezTo>
                    <a:pt x="8662993" y="5660041"/>
                    <a:pt x="8627566" y="5624468"/>
                    <a:pt x="8627566" y="5580990"/>
                  </a:cubicBezTo>
                  <a:cubicBezTo>
                    <a:pt x="8627566" y="5580990"/>
                    <a:pt x="8627566" y="5580990"/>
                    <a:pt x="8627566" y="5580200"/>
                  </a:cubicBezTo>
                  <a:cubicBezTo>
                    <a:pt x="8627566" y="5577828"/>
                    <a:pt x="8627566" y="5562018"/>
                    <a:pt x="8627566" y="5561227"/>
                  </a:cubicBezTo>
                  <a:cubicBezTo>
                    <a:pt x="8627566" y="5561227"/>
                    <a:pt x="8627566" y="5561227"/>
                    <a:pt x="8627566" y="5391268"/>
                  </a:cubicBezTo>
                  <a:cubicBezTo>
                    <a:pt x="8627566" y="5347000"/>
                    <a:pt x="8662993" y="5312217"/>
                    <a:pt x="8706293" y="5312217"/>
                  </a:cubicBezTo>
                  <a:cubicBezTo>
                    <a:pt x="8706293" y="5312217"/>
                    <a:pt x="8706293" y="5312217"/>
                    <a:pt x="8828320" y="5312217"/>
                  </a:cubicBezTo>
                  <a:cubicBezTo>
                    <a:pt x="8828320" y="5312217"/>
                    <a:pt x="8828320" y="5312217"/>
                    <a:pt x="9050329" y="5312217"/>
                  </a:cubicBezTo>
                  <a:cubicBezTo>
                    <a:pt x="9050329" y="5312217"/>
                    <a:pt x="9050329" y="5312217"/>
                    <a:pt x="9094416" y="5312217"/>
                  </a:cubicBezTo>
                  <a:cubicBezTo>
                    <a:pt x="9094416" y="5312217"/>
                    <a:pt x="9094416" y="5312217"/>
                    <a:pt x="9094416" y="5280597"/>
                  </a:cubicBezTo>
                  <a:cubicBezTo>
                    <a:pt x="9094416" y="5280597"/>
                    <a:pt x="9094416" y="5280597"/>
                    <a:pt x="9050329" y="5280597"/>
                  </a:cubicBezTo>
                  <a:cubicBezTo>
                    <a:pt x="9050329" y="5280597"/>
                    <a:pt x="9050329" y="5280597"/>
                    <a:pt x="8486645" y="5280597"/>
                  </a:cubicBezTo>
                  <a:cubicBezTo>
                    <a:pt x="8486645" y="5280597"/>
                    <a:pt x="8486645" y="5280597"/>
                    <a:pt x="8364620" y="5280597"/>
                  </a:cubicBezTo>
                  <a:cubicBezTo>
                    <a:pt x="8364620" y="5280597"/>
                    <a:pt x="8364620" y="5280597"/>
                    <a:pt x="8363832" y="5280597"/>
                  </a:cubicBezTo>
                  <a:cubicBezTo>
                    <a:pt x="8320531" y="5280597"/>
                    <a:pt x="8285104" y="5245024"/>
                    <a:pt x="8285104" y="5201546"/>
                  </a:cubicBezTo>
                  <a:cubicBezTo>
                    <a:pt x="8285104" y="5201546"/>
                    <a:pt x="8285104" y="5201546"/>
                    <a:pt x="8285104" y="5200756"/>
                  </a:cubicBezTo>
                  <a:cubicBezTo>
                    <a:pt x="8285104" y="5200756"/>
                    <a:pt x="8285104" y="5200756"/>
                    <a:pt x="8285104" y="5181783"/>
                  </a:cubicBezTo>
                  <a:cubicBezTo>
                    <a:pt x="8285104" y="5181783"/>
                    <a:pt x="8285104" y="5181783"/>
                    <a:pt x="8285104" y="5011824"/>
                  </a:cubicBezTo>
                  <a:cubicBezTo>
                    <a:pt x="8285104" y="4967556"/>
                    <a:pt x="8320531" y="4932773"/>
                    <a:pt x="8363832" y="4932773"/>
                  </a:cubicBezTo>
                  <a:cubicBezTo>
                    <a:pt x="8363832" y="4932773"/>
                    <a:pt x="8364620" y="4932773"/>
                    <a:pt x="8364620" y="4932773"/>
                  </a:cubicBezTo>
                  <a:cubicBezTo>
                    <a:pt x="8364620" y="4932773"/>
                    <a:pt x="8364620" y="4932773"/>
                    <a:pt x="8486645" y="4932773"/>
                  </a:cubicBezTo>
                  <a:cubicBezTo>
                    <a:pt x="8486645" y="4932773"/>
                    <a:pt x="8486645" y="4932773"/>
                    <a:pt x="9050329" y="4932773"/>
                  </a:cubicBezTo>
                  <a:cubicBezTo>
                    <a:pt x="9050329" y="4932773"/>
                    <a:pt x="9050329" y="4932773"/>
                    <a:pt x="9094416" y="4932773"/>
                  </a:cubicBezTo>
                  <a:cubicBezTo>
                    <a:pt x="9094416" y="4932773"/>
                    <a:pt x="9094416" y="4932773"/>
                    <a:pt x="9094416" y="4901153"/>
                  </a:cubicBezTo>
                  <a:cubicBezTo>
                    <a:pt x="9094416" y="4901153"/>
                    <a:pt x="9094416" y="4901153"/>
                    <a:pt x="9050329" y="4901153"/>
                  </a:cubicBezTo>
                  <a:cubicBezTo>
                    <a:pt x="9050329" y="4901153"/>
                    <a:pt x="9050329" y="4901153"/>
                    <a:pt x="8134736" y="4901153"/>
                  </a:cubicBezTo>
                  <a:cubicBezTo>
                    <a:pt x="8134736" y="4901153"/>
                    <a:pt x="8134736" y="4901153"/>
                    <a:pt x="8012710" y="4901153"/>
                  </a:cubicBezTo>
                  <a:cubicBezTo>
                    <a:pt x="8012710" y="4901153"/>
                    <a:pt x="8012710" y="4901153"/>
                    <a:pt x="8011922" y="4901153"/>
                  </a:cubicBezTo>
                  <a:cubicBezTo>
                    <a:pt x="7968623" y="4901153"/>
                    <a:pt x="7933196" y="4865580"/>
                    <a:pt x="7933196" y="4822102"/>
                  </a:cubicBezTo>
                  <a:cubicBezTo>
                    <a:pt x="7933196" y="4822102"/>
                    <a:pt x="7933196" y="4822102"/>
                    <a:pt x="7933196" y="4821312"/>
                  </a:cubicBezTo>
                  <a:cubicBezTo>
                    <a:pt x="7933196" y="4821312"/>
                    <a:pt x="7933196" y="4821312"/>
                    <a:pt x="7933196" y="4802339"/>
                  </a:cubicBezTo>
                  <a:cubicBezTo>
                    <a:pt x="7933196" y="4802339"/>
                    <a:pt x="7933196" y="4802339"/>
                    <a:pt x="7933196" y="4632380"/>
                  </a:cubicBezTo>
                  <a:cubicBezTo>
                    <a:pt x="7933196" y="4588112"/>
                    <a:pt x="7968623" y="4553329"/>
                    <a:pt x="8011922" y="4553329"/>
                  </a:cubicBezTo>
                  <a:cubicBezTo>
                    <a:pt x="8011922" y="4553329"/>
                    <a:pt x="8011922" y="4553329"/>
                    <a:pt x="8012710" y="4553329"/>
                  </a:cubicBezTo>
                  <a:cubicBezTo>
                    <a:pt x="8012710" y="4553329"/>
                    <a:pt x="8012710" y="4553329"/>
                    <a:pt x="8134736" y="4553329"/>
                  </a:cubicBezTo>
                  <a:cubicBezTo>
                    <a:pt x="8134736" y="4553329"/>
                    <a:pt x="8134736" y="4553329"/>
                    <a:pt x="9050329" y="4553329"/>
                  </a:cubicBezTo>
                  <a:cubicBezTo>
                    <a:pt x="9050329" y="4553329"/>
                    <a:pt x="9050329" y="4553329"/>
                    <a:pt x="9094416" y="4553329"/>
                  </a:cubicBezTo>
                  <a:cubicBezTo>
                    <a:pt x="9094416" y="4553329"/>
                    <a:pt x="9094416" y="4553329"/>
                    <a:pt x="9094416" y="4521709"/>
                  </a:cubicBezTo>
                  <a:cubicBezTo>
                    <a:pt x="9094416" y="4521709"/>
                    <a:pt x="9094416" y="4521709"/>
                    <a:pt x="9050329" y="4521709"/>
                  </a:cubicBezTo>
                  <a:cubicBezTo>
                    <a:pt x="9050329" y="4521709"/>
                    <a:pt x="9050329" y="4521709"/>
                    <a:pt x="7562393" y="4521709"/>
                  </a:cubicBezTo>
                  <a:cubicBezTo>
                    <a:pt x="7562393" y="4521709"/>
                    <a:pt x="7562393" y="4521709"/>
                    <a:pt x="7440366" y="4521709"/>
                  </a:cubicBezTo>
                  <a:cubicBezTo>
                    <a:pt x="7440366" y="4521709"/>
                    <a:pt x="7440366" y="4521709"/>
                    <a:pt x="7439579" y="4521709"/>
                  </a:cubicBezTo>
                  <a:cubicBezTo>
                    <a:pt x="7396279" y="4521709"/>
                    <a:pt x="7360852" y="4486136"/>
                    <a:pt x="7360852" y="4442658"/>
                  </a:cubicBezTo>
                  <a:cubicBezTo>
                    <a:pt x="7360852" y="4442658"/>
                    <a:pt x="7360852" y="4441867"/>
                    <a:pt x="7360852" y="4441867"/>
                  </a:cubicBezTo>
                  <a:cubicBezTo>
                    <a:pt x="7360852" y="4441867"/>
                    <a:pt x="7360852" y="4441867"/>
                    <a:pt x="7360852" y="4252936"/>
                  </a:cubicBezTo>
                  <a:cubicBezTo>
                    <a:pt x="7360852" y="4208667"/>
                    <a:pt x="7396279" y="4173885"/>
                    <a:pt x="7439579" y="4173885"/>
                  </a:cubicBezTo>
                  <a:cubicBezTo>
                    <a:pt x="7439579" y="4173885"/>
                    <a:pt x="7439579" y="4173885"/>
                    <a:pt x="7440366" y="4173885"/>
                  </a:cubicBezTo>
                  <a:cubicBezTo>
                    <a:pt x="7440366" y="4173885"/>
                    <a:pt x="7440366" y="4173885"/>
                    <a:pt x="7562393" y="4173885"/>
                  </a:cubicBezTo>
                  <a:cubicBezTo>
                    <a:pt x="7562393" y="4173885"/>
                    <a:pt x="7562393" y="4173885"/>
                    <a:pt x="9050329" y="4173885"/>
                  </a:cubicBezTo>
                  <a:cubicBezTo>
                    <a:pt x="9050329" y="4173885"/>
                    <a:pt x="9050329" y="4173885"/>
                    <a:pt x="9094416" y="4173885"/>
                  </a:cubicBezTo>
                  <a:cubicBezTo>
                    <a:pt x="9094416" y="4173885"/>
                    <a:pt x="9094416" y="4173885"/>
                    <a:pt x="9094416" y="4142265"/>
                  </a:cubicBezTo>
                  <a:cubicBezTo>
                    <a:pt x="9094416" y="4142265"/>
                    <a:pt x="9094416" y="4142265"/>
                    <a:pt x="9050329" y="4142265"/>
                  </a:cubicBezTo>
                  <a:cubicBezTo>
                    <a:pt x="9050329" y="4142265"/>
                    <a:pt x="9050329" y="4142265"/>
                    <a:pt x="7272678" y="4142265"/>
                  </a:cubicBezTo>
                  <a:cubicBezTo>
                    <a:pt x="7272678" y="4142265"/>
                    <a:pt x="7272678" y="4142265"/>
                    <a:pt x="7150651" y="4142265"/>
                  </a:cubicBezTo>
                  <a:cubicBezTo>
                    <a:pt x="7150651" y="4142265"/>
                    <a:pt x="7150651" y="4142265"/>
                    <a:pt x="7149864" y="4142265"/>
                  </a:cubicBezTo>
                  <a:cubicBezTo>
                    <a:pt x="7106564" y="4142265"/>
                    <a:pt x="7071137" y="4106692"/>
                    <a:pt x="7071137" y="4063214"/>
                  </a:cubicBezTo>
                  <a:cubicBezTo>
                    <a:pt x="7071137" y="4063214"/>
                    <a:pt x="7071137" y="4063214"/>
                    <a:pt x="7071137" y="4062423"/>
                  </a:cubicBezTo>
                  <a:cubicBezTo>
                    <a:pt x="7071137" y="4062423"/>
                    <a:pt x="7071137" y="4062423"/>
                    <a:pt x="7071137" y="4043451"/>
                  </a:cubicBezTo>
                  <a:cubicBezTo>
                    <a:pt x="7071137" y="4043451"/>
                    <a:pt x="7071137" y="4043451"/>
                    <a:pt x="7071137" y="3873492"/>
                  </a:cubicBezTo>
                  <a:cubicBezTo>
                    <a:pt x="7071137" y="3829223"/>
                    <a:pt x="7106564" y="3794441"/>
                    <a:pt x="7149864" y="3794441"/>
                  </a:cubicBezTo>
                  <a:cubicBezTo>
                    <a:pt x="7149864" y="3794441"/>
                    <a:pt x="7149864" y="3794441"/>
                    <a:pt x="7150651" y="3794441"/>
                  </a:cubicBezTo>
                  <a:cubicBezTo>
                    <a:pt x="7150651" y="3794441"/>
                    <a:pt x="7150651" y="3794441"/>
                    <a:pt x="7272678" y="3794441"/>
                  </a:cubicBezTo>
                  <a:cubicBezTo>
                    <a:pt x="7272678" y="3794441"/>
                    <a:pt x="7272678" y="3794441"/>
                    <a:pt x="9050329" y="3794441"/>
                  </a:cubicBezTo>
                  <a:cubicBezTo>
                    <a:pt x="9050329" y="3794441"/>
                    <a:pt x="9050329" y="3794441"/>
                    <a:pt x="9094416" y="3794441"/>
                  </a:cubicBezTo>
                  <a:cubicBezTo>
                    <a:pt x="9094416" y="3794441"/>
                    <a:pt x="9094416" y="3794441"/>
                    <a:pt x="9094416" y="3762821"/>
                  </a:cubicBezTo>
                  <a:cubicBezTo>
                    <a:pt x="9094416" y="3762821"/>
                    <a:pt x="9094416" y="3762821"/>
                    <a:pt x="9050329" y="3762821"/>
                  </a:cubicBezTo>
                  <a:cubicBezTo>
                    <a:pt x="9050329" y="3762821"/>
                    <a:pt x="9050329" y="3762821"/>
                    <a:pt x="7058541" y="3762821"/>
                  </a:cubicBezTo>
                  <a:cubicBezTo>
                    <a:pt x="7058541" y="3762821"/>
                    <a:pt x="7058541" y="3762821"/>
                    <a:pt x="6936514" y="3762821"/>
                  </a:cubicBezTo>
                  <a:cubicBezTo>
                    <a:pt x="6936514" y="3762821"/>
                    <a:pt x="6936514" y="3762821"/>
                    <a:pt x="6935727" y="3762821"/>
                  </a:cubicBezTo>
                  <a:cubicBezTo>
                    <a:pt x="6892427" y="3762821"/>
                    <a:pt x="6857000" y="3727248"/>
                    <a:pt x="6857000" y="3683770"/>
                  </a:cubicBezTo>
                  <a:cubicBezTo>
                    <a:pt x="6857000" y="3683770"/>
                    <a:pt x="6857000" y="3683770"/>
                    <a:pt x="6857000" y="3682979"/>
                  </a:cubicBezTo>
                  <a:cubicBezTo>
                    <a:pt x="6857000" y="3682979"/>
                    <a:pt x="6857000" y="3682979"/>
                    <a:pt x="6857000" y="3664007"/>
                  </a:cubicBezTo>
                  <a:cubicBezTo>
                    <a:pt x="6857000" y="3664007"/>
                    <a:pt x="6857000" y="3664007"/>
                    <a:pt x="6857000" y="3494048"/>
                  </a:cubicBezTo>
                  <a:cubicBezTo>
                    <a:pt x="6857000" y="3449779"/>
                    <a:pt x="6892427" y="3414997"/>
                    <a:pt x="6935727" y="3414997"/>
                  </a:cubicBezTo>
                  <a:cubicBezTo>
                    <a:pt x="6935727" y="3414997"/>
                    <a:pt x="6935727" y="3414997"/>
                    <a:pt x="6936514" y="3414997"/>
                  </a:cubicBezTo>
                  <a:cubicBezTo>
                    <a:pt x="6936514" y="3414997"/>
                    <a:pt x="6936514" y="3414997"/>
                    <a:pt x="7058541" y="3414997"/>
                  </a:cubicBezTo>
                  <a:cubicBezTo>
                    <a:pt x="7058541" y="3414997"/>
                    <a:pt x="7058541" y="3414997"/>
                    <a:pt x="9050329" y="3414997"/>
                  </a:cubicBezTo>
                  <a:cubicBezTo>
                    <a:pt x="9050329" y="3414997"/>
                    <a:pt x="9050329" y="3414997"/>
                    <a:pt x="9094416" y="3414997"/>
                  </a:cubicBezTo>
                  <a:cubicBezTo>
                    <a:pt x="9094416" y="3414997"/>
                    <a:pt x="9094416" y="3414997"/>
                    <a:pt x="9094416" y="3383376"/>
                  </a:cubicBezTo>
                  <a:cubicBezTo>
                    <a:pt x="9094416" y="3383376"/>
                    <a:pt x="9094416" y="3383376"/>
                    <a:pt x="9050329" y="3383376"/>
                  </a:cubicBezTo>
                  <a:cubicBezTo>
                    <a:pt x="9050329" y="3383376"/>
                    <a:pt x="9050329" y="3383376"/>
                    <a:pt x="6932578" y="3383376"/>
                  </a:cubicBezTo>
                  <a:cubicBezTo>
                    <a:pt x="6932578" y="3383376"/>
                    <a:pt x="6932578" y="3383376"/>
                    <a:pt x="6810551" y="3383376"/>
                  </a:cubicBezTo>
                  <a:cubicBezTo>
                    <a:pt x="6810551" y="3383376"/>
                    <a:pt x="6810551" y="3383376"/>
                    <a:pt x="6809764" y="3383376"/>
                  </a:cubicBezTo>
                  <a:cubicBezTo>
                    <a:pt x="6766464" y="3383376"/>
                    <a:pt x="6731037" y="3347804"/>
                    <a:pt x="6731037" y="3304326"/>
                  </a:cubicBezTo>
                  <a:cubicBezTo>
                    <a:pt x="6731037" y="3304326"/>
                    <a:pt x="6731037" y="3304326"/>
                    <a:pt x="6731037" y="3303535"/>
                  </a:cubicBezTo>
                  <a:cubicBezTo>
                    <a:pt x="6731037" y="3303535"/>
                    <a:pt x="6731037" y="3303535"/>
                    <a:pt x="6731037" y="3284563"/>
                  </a:cubicBezTo>
                  <a:cubicBezTo>
                    <a:pt x="6731037" y="3284563"/>
                    <a:pt x="6731037" y="3284563"/>
                    <a:pt x="6731037" y="3114604"/>
                  </a:cubicBezTo>
                  <a:cubicBezTo>
                    <a:pt x="6731037" y="3070335"/>
                    <a:pt x="6766464" y="3035553"/>
                    <a:pt x="6809764" y="3035553"/>
                  </a:cubicBezTo>
                  <a:cubicBezTo>
                    <a:pt x="6809764" y="3035553"/>
                    <a:pt x="6809764" y="3035553"/>
                    <a:pt x="6810551" y="3035553"/>
                  </a:cubicBezTo>
                  <a:cubicBezTo>
                    <a:pt x="6810551" y="3035553"/>
                    <a:pt x="6810551" y="3035553"/>
                    <a:pt x="6932578" y="3035553"/>
                  </a:cubicBezTo>
                  <a:cubicBezTo>
                    <a:pt x="6932578" y="3035553"/>
                    <a:pt x="6932578" y="3035553"/>
                    <a:pt x="9050329" y="3035553"/>
                  </a:cubicBezTo>
                  <a:cubicBezTo>
                    <a:pt x="9050329" y="3035553"/>
                    <a:pt x="9050329" y="3035553"/>
                    <a:pt x="9094416" y="3035553"/>
                  </a:cubicBezTo>
                  <a:cubicBezTo>
                    <a:pt x="9094416" y="3035553"/>
                    <a:pt x="9094416" y="3035553"/>
                    <a:pt x="9094416" y="3003932"/>
                  </a:cubicBezTo>
                  <a:cubicBezTo>
                    <a:pt x="9094416" y="3003932"/>
                    <a:pt x="9094416" y="3003932"/>
                    <a:pt x="9050329" y="3003932"/>
                  </a:cubicBezTo>
                  <a:cubicBezTo>
                    <a:pt x="9050329" y="3003932"/>
                    <a:pt x="9050329" y="3003932"/>
                    <a:pt x="6864873" y="3003932"/>
                  </a:cubicBezTo>
                  <a:cubicBezTo>
                    <a:pt x="6864873" y="3003932"/>
                    <a:pt x="6864873" y="3003932"/>
                    <a:pt x="6742846" y="3003932"/>
                  </a:cubicBezTo>
                  <a:cubicBezTo>
                    <a:pt x="6742846" y="3003932"/>
                    <a:pt x="6742846" y="3003932"/>
                    <a:pt x="6742059" y="3003932"/>
                  </a:cubicBezTo>
                  <a:cubicBezTo>
                    <a:pt x="6698759" y="3003932"/>
                    <a:pt x="6663332" y="2968360"/>
                    <a:pt x="6663332" y="2924882"/>
                  </a:cubicBezTo>
                  <a:cubicBezTo>
                    <a:pt x="6663332" y="2924882"/>
                    <a:pt x="6663332" y="2924882"/>
                    <a:pt x="6663332" y="2924091"/>
                  </a:cubicBezTo>
                  <a:cubicBezTo>
                    <a:pt x="6663332" y="2924091"/>
                    <a:pt x="6663332" y="2924091"/>
                    <a:pt x="6663332" y="2905119"/>
                  </a:cubicBezTo>
                  <a:cubicBezTo>
                    <a:pt x="6663332" y="2905119"/>
                    <a:pt x="6663332" y="2905119"/>
                    <a:pt x="6663332" y="2735160"/>
                  </a:cubicBezTo>
                  <a:cubicBezTo>
                    <a:pt x="6663332" y="2690891"/>
                    <a:pt x="6698759" y="2656109"/>
                    <a:pt x="6742059" y="2656109"/>
                  </a:cubicBezTo>
                  <a:cubicBezTo>
                    <a:pt x="6742846" y="2656109"/>
                    <a:pt x="6742846" y="2656109"/>
                    <a:pt x="6742846" y="2656109"/>
                  </a:cubicBezTo>
                  <a:cubicBezTo>
                    <a:pt x="6742846" y="2656109"/>
                    <a:pt x="6742846" y="2656109"/>
                    <a:pt x="6864873" y="2656109"/>
                  </a:cubicBezTo>
                  <a:cubicBezTo>
                    <a:pt x="6864873" y="2656109"/>
                    <a:pt x="6864873" y="2656109"/>
                    <a:pt x="9050329" y="2656109"/>
                  </a:cubicBezTo>
                  <a:cubicBezTo>
                    <a:pt x="9050329" y="2656109"/>
                    <a:pt x="9050329" y="2656109"/>
                    <a:pt x="9094416" y="2656109"/>
                  </a:cubicBezTo>
                  <a:cubicBezTo>
                    <a:pt x="9094416" y="2656109"/>
                    <a:pt x="9094416" y="2656109"/>
                    <a:pt x="9094416" y="2624488"/>
                  </a:cubicBezTo>
                  <a:cubicBezTo>
                    <a:pt x="9094416" y="2624488"/>
                    <a:pt x="9094416" y="2624488"/>
                    <a:pt x="9050329" y="2624488"/>
                  </a:cubicBezTo>
                  <a:cubicBezTo>
                    <a:pt x="9050329" y="2624488"/>
                    <a:pt x="9050329" y="2624488"/>
                    <a:pt x="6864873" y="2624488"/>
                  </a:cubicBezTo>
                  <a:cubicBezTo>
                    <a:pt x="6864873" y="2624488"/>
                    <a:pt x="6864873" y="2624488"/>
                    <a:pt x="6742846" y="2624488"/>
                  </a:cubicBezTo>
                  <a:cubicBezTo>
                    <a:pt x="6742846" y="2624488"/>
                    <a:pt x="6742846" y="2624488"/>
                    <a:pt x="6742059" y="2624488"/>
                  </a:cubicBezTo>
                  <a:cubicBezTo>
                    <a:pt x="6698759" y="2624488"/>
                    <a:pt x="6663332" y="2588915"/>
                    <a:pt x="6663332" y="2545437"/>
                  </a:cubicBezTo>
                  <a:cubicBezTo>
                    <a:pt x="6663332" y="2545437"/>
                    <a:pt x="6663332" y="2545437"/>
                    <a:pt x="6663332" y="2544647"/>
                  </a:cubicBezTo>
                  <a:cubicBezTo>
                    <a:pt x="6663332" y="2544647"/>
                    <a:pt x="6663332" y="2544647"/>
                    <a:pt x="6663332" y="2525675"/>
                  </a:cubicBezTo>
                  <a:cubicBezTo>
                    <a:pt x="6663332" y="2525675"/>
                    <a:pt x="6663332" y="2525675"/>
                    <a:pt x="6663332" y="2355715"/>
                  </a:cubicBezTo>
                  <a:cubicBezTo>
                    <a:pt x="6663332" y="2311447"/>
                    <a:pt x="6698759" y="2276665"/>
                    <a:pt x="6742059" y="2276665"/>
                  </a:cubicBezTo>
                  <a:cubicBezTo>
                    <a:pt x="6742846" y="2276665"/>
                    <a:pt x="6742846" y="2276665"/>
                    <a:pt x="6742846" y="2276665"/>
                  </a:cubicBezTo>
                  <a:cubicBezTo>
                    <a:pt x="6742846" y="2276665"/>
                    <a:pt x="6742846" y="2276665"/>
                    <a:pt x="6864873" y="2276665"/>
                  </a:cubicBezTo>
                  <a:cubicBezTo>
                    <a:pt x="6864873" y="2276665"/>
                    <a:pt x="6864873" y="2276665"/>
                    <a:pt x="9050329" y="2276665"/>
                  </a:cubicBezTo>
                  <a:cubicBezTo>
                    <a:pt x="9050329" y="2276665"/>
                    <a:pt x="9050329" y="2276665"/>
                    <a:pt x="9094416" y="2276665"/>
                  </a:cubicBezTo>
                  <a:cubicBezTo>
                    <a:pt x="9094416" y="2276665"/>
                    <a:pt x="9094416" y="2276665"/>
                    <a:pt x="9094416" y="2245044"/>
                  </a:cubicBezTo>
                  <a:cubicBezTo>
                    <a:pt x="9094416" y="2245044"/>
                    <a:pt x="9094416" y="2245044"/>
                    <a:pt x="9050329" y="2245044"/>
                  </a:cubicBezTo>
                  <a:cubicBezTo>
                    <a:pt x="9050329" y="2245044"/>
                    <a:pt x="9050329" y="2245044"/>
                    <a:pt x="6957771" y="2245044"/>
                  </a:cubicBezTo>
                  <a:cubicBezTo>
                    <a:pt x="6957771" y="2245044"/>
                    <a:pt x="6957771" y="2245044"/>
                    <a:pt x="6835744" y="2245044"/>
                  </a:cubicBezTo>
                  <a:cubicBezTo>
                    <a:pt x="6835744" y="2245044"/>
                    <a:pt x="6835744" y="2245044"/>
                    <a:pt x="6834957" y="2245044"/>
                  </a:cubicBezTo>
                  <a:cubicBezTo>
                    <a:pt x="6791657" y="2245044"/>
                    <a:pt x="6756230" y="2209471"/>
                    <a:pt x="6756230" y="2165993"/>
                  </a:cubicBezTo>
                  <a:cubicBezTo>
                    <a:pt x="6756230" y="2165993"/>
                    <a:pt x="6756230" y="2165993"/>
                    <a:pt x="6756230" y="2165203"/>
                  </a:cubicBezTo>
                  <a:cubicBezTo>
                    <a:pt x="6756230" y="2165203"/>
                    <a:pt x="6756230" y="2165203"/>
                    <a:pt x="6756230" y="2146231"/>
                  </a:cubicBezTo>
                  <a:cubicBezTo>
                    <a:pt x="6756230" y="2146231"/>
                    <a:pt x="6756230" y="2146231"/>
                    <a:pt x="6756230" y="1976271"/>
                  </a:cubicBezTo>
                  <a:cubicBezTo>
                    <a:pt x="6756230" y="1932003"/>
                    <a:pt x="6791657" y="1897221"/>
                    <a:pt x="6834957" y="1897221"/>
                  </a:cubicBezTo>
                  <a:cubicBezTo>
                    <a:pt x="6834957" y="1897221"/>
                    <a:pt x="6834957" y="1897221"/>
                    <a:pt x="6835744" y="1897221"/>
                  </a:cubicBezTo>
                  <a:cubicBezTo>
                    <a:pt x="6835744" y="1897221"/>
                    <a:pt x="6835744" y="1897221"/>
                    <a:pt x="6957771" y="1897221"/>
                  </a:cubicBezTo>
                  <a:cubicBezTo>
                    <a:pt x="6957771" y="1897221"/>
                    <a:pt x="6957771" y="1897221"/>
                    <a:pt x="9050329" y="1897221"/>
                  </a:cubicBezTo>
                  <a:cubicBezTo>
                    <a:pt x="9050329" y="1897221"/>
                    <a:pt x="9050329" y="1897221"/>
                    <a:pt x="9094416" y="1897221"/>
                  </a:cubicBezTo>
                  <a:cubicBezTo>
                    <a:pt x="9094416" y="1897221"/>
                    <a:pt x="9094416" y="1897221"/>
                    <a:pt x="9094416" y="1865600"/>
                  </a:cubicBezTo>
                  <a:cubicBezTo>
                    <a:pt x="9094416" y="1865600"/>
                    <a:pt x="9094416" y="1865600"/>
                    <a:pt x="9050329" y="1865600"/>
                  </a:cubicBezTo>
                  <a:cubicBezTo>
                    <a:pt x="9050329" y="1865600"/>
                    <a:pt x="9050329" y="1865600"/>
                    <a:pt x="7082159" y="1865600"/>
                  </a:cubicBezTo>
                  <a:cubicBezTo>
                    <a:pt x="7082159" y="1865600"/>
                    <a:pt x="7082159" y="1865600"/>
                    <a:pt x="6959345" y="1865600"/>
                  </a:cubicBezTo>
                  <a:cubicBezTo>
                    <a:pt x="6916045" y="1865600"/>
                    <a:pt x="6880618" y="1830027"/>
                    <a:pt x="6880618" y="1786550"/>
                  </a:cubicBezTo>
                  <a:cubicBezTo>
                    <a:pt x="6880618" y="1786550"/>
                    <a:pt x="6880618" y="1786550"/>
                    <a:pt x="6880618" y="1785759"/>
                  </a:cubicBezTo>
                  <a:cubicBezTo>
                    <a:pt x="6880618" y="1785759"/>
                    <a:pt x="6880618" y="1785759"/>
                    <a:pt x="6880618" y="1766787"/>
                  </a:cubicBezTo>
                  <a:cubicBezTo>
                    <a:pt x="6880618" y="1766787"/>
                    <a:pt x="6880618" y="1766787"/>
                    <a:pt x="6880618" y="1596827"/>
                  </a:cubicBezTo>
                  <a:cubicBezTo>
                    <a:pt x="6880618" y="1552559"/>
                    <a:pt x="6916045" y="1517777"/>
                    <a:pt x="6959345" y="1517777"/>
                  </a:cubicBezTo>
                  <a:cubicBezTo>
                    <a:pt x="6959345" y="1517777"/>
                    <a:pt x="6959345" y="1517777"/>
                    <a:pt x="7082159" y="1517777"/>
                  </a:cubicBezTo>
                  <a:cubicBezTo>
                    <a:pt x="7082159" y="1517777"/>
                    <a:pt x="7082159" y="1517777"/>
                    <a:pt x="9050329" y="1517777"/>
                  </a:cubicBezTo>
                  <a:cubicBezTo>
                    <a:pt x="9050329" y="1517777"/>
                    <a:pt x="9050329" y="1517777"/>
                    <a:pt x="9094416" y="1517777"/>
                  </a:cubicBezTo>
                  <a:cubicBezTo>
                    <a:pt x="9094416" y="1517777"/>
                    <a:pt x="9094416" y="1517777"/>
                    <a:pt x="9094416" y="1486156"/>
                  </a:cubicBezTo>
                  <a:cubicBezTo>
                    <a:pt x="9094416" y="1486156"/>
                    <a:pt x="9094416" y="1486156"/>
                    <a:pt x="9050329" y="1486156"/>
                  </a:cubicBezTo>
                  <a:cubicBezTo>
                    <a:pt x="9050329" y="1486156"/>
                    <a:pt x="9050329" y="1486156"/>
                    <a:pt x="7311254" y="1486156"/>
                  </a:cubicBezTo>
                  <a:cubicBezTo>
                    <a:pt x="7311254" y="1486156"/>
                    <a:pt x="7311254" y="1486156"/>
                    <a:pt x="7189228" y="1486156"/>
                  </a:cubicBezTo>
                  <a:cubicBezTo>
                    <a:pt x="7159311" y="1486156"/>
                    <a:pt x="7134118" y="1469556"/>
                    <a:pt x="7119948" y="1445840"/>
                  </a:cubicBezTo>
                  <a:cubicBezTo>
                    <a:pt x="7119948" y="1445840"/>
                    <a:pt x="7119948" y="1445840"/>
                    <a:pt x="7119948" y="1445050"/>
                  </a:cubicBezTo>
                  <a:cubicBezTo>
                    <a:pt x="7119948" y="1445050"/>
                    <a:pt x="7119161" y="1444259"/>
                    <a:pt x="7119161" y="1443469"/>
                  </a:cubicBezTo>
                  <a:cubicBezTo>
                    <a:pt x="7118373" y="1442678"/>
                    <a:pt x="7118373" y="1441888"/>
                    <a:pt x="7118373" y="1441097"/>
                  </a:cubicBezTo>
                  <a:cubicBezTo>
                    <a:pt x="7117586" y="1441097"/>
                    <a:pt x="7117586" y="1441097"/>
                    <a:pt x="7117586" y="1441097"/>
                  </a:cubicBezTo>
                  <a:cubicBezTo>
                    <a:pt x="7112863" y="1430821"/>
                    <a:pt x="7109713" y="1418963"/>
                    <a:pt x="7109713" y="1406315"/>
                  </a:cubicBezTo>
                  <a:cubicBezTo>
                    <a:pt x="7109713" y="1406315"/>
                    <a:pt x="7109713" y="1406315"/>
                    <a:pt x="7109713" y="1217383"/>
                  </a:cubicBezTo>
                  <a:cubicBezTo>
                    <a:pt x="7109713" y="1173115"/>
                    <a:pt x="7145141" y="1138333"/>
                    <a:pt x="7188440" y="1138333"/>
                  </a:cubicBezTo>
                  <a:cubicBezTo>
                    <a:pt x="7188440" y="1138333"/>
                    <a:pt x="7188440" y="1138333"/>
                    <a:pt x="7189228" y="1138333"/>
                  </a:cubicBezTo>
                  <a:cubicBezTo>
                    <a:pt x="7189228" y="1138333"/>
                    <a:pt x="7189228" y="1138333"/>
                    <a:pt x="7311254" y="1138333"/>
                  </a:cubicBezTo>
                  <a:cubicBezTo>
                    <a:pt x="7311254" y="1138333"/>
                    <a:pt x="7311254" y="1138333"/>
                    <a:pt x="9050329" y="1138333"/>
                  </a:cubicBezTo>
                  <a:cubicBezTo>
                    <a:pt x="9050329" y="1138333"/>
                    <a:pt x="9050329" y="1138333"/>
                    <a:pt x="9094416" y="1138333"/>
                  </a:cubicBezTo>
                  <a:cubicBezTo>
                    <a:pt x="9094416" y="1138333"/>
                    <a:pt x="9094416" y="1138333"/>
                    <a:pt x="9094416" y="1106712"/>
                  </a:cubicBezTo>
                  <a:cubicBezTo>
                    <a:pt x="9094416" y="1106712"/>
                    <a:pt x="9094416" y="1106712"/>
                    <a:pt x="9050329" y="1106712"/>
                  </a:cubicBezTo>
                  <a:cubicBezTo>
                    <a:pt x="9050329" y="1106712"/>
                    <a:pt x="9050329" y="1106712"/>
                    <a:pt x="7637183" y="1106712"/>
                  </a:cubicBezTo>
                  <a:cubicBezTo>
                    <a:pt x="7637183" y="1106712"/>
                    <a:pt x="7637183" y="1106712"/>
                    <a:pt x="7515156" y="1106712"/>
                  </a:cubicBezTo>
                  <a:cubicBezTo>
                    <a:pt x="7471069" y="1106712"/>
                    <a:pt x="7436429" y="1071139"/>
                    <a:pt x="7436429" y="1027661"/>
                  </a:cubicBezTo>
                  <a:cubicBezTo>
                    <a:pt x="7436429" y="1027661"/>
                    <a:pt x="7436429" y="1027661"/>
                    <a:pt x="7436429" y="1026871"/>
                  </a:cubicBezTo>
                  <a:cubicBezTo>
                    <a:pt x="7436429" y="1026871"/>
                    <a:pt x="7436429" y="1026871"/>
                    <a:pt x="7436429" y="1007898"/>
                  </a:cubicBezTo>
                  <a:cubicBezTo>
                    <a:pt x="7436429" y="1007898"/>
                    <a:pt x="7436429" y="1007898"/>
                    <a:pt x="7436429" y="837939"/>
                  </a:cubicBezTo>
                  <a:cubicBezTo>
                    <a:pt x="7436429" y="793671"/>
                    <a:pt x="7471069" y="758888"/>
                    <a:pt x="7515156" y="758888"/>
                  </a:cubicBezTo>
                  <a:cubicBezTo>
                    <a:pt x="7515156" y="758888"/>
                    <a:pt x="7515156" y="758888"/>
                    <a:pt x="7637183" y="758888"/>
                  </a:cubicBezTo>
                  <a:cubicBezTo>
                    <a:pt x="7637183" y="758888"/>
                    <a:pt x="7637183" y="758888"/>
                    <a:pt x="9050329" y="758888"/>
                  </a:cubicBezTo>
                  <a:cubicBezTo>
                    <a:pt x="9050329" y="758888"/>
                    <a:pt x="9050329" y="758888"/>
                    <a:pt x="9094416" y="758888"/>
                  </a:cubicBezTo>
                  <a:cubicBezTo>
                    <a:pt x="9094416" y="758888"/>
                    <a:pt x="9094416" y="758888"/>
                    <a:pt x="9094416" y="727268"/>
                  </a:cubicBezTo>
                  <a:cubicBezTo>
                    <a:pt x="9094416" y="727268"/>
                    <a:pt x="9094416" y="727268"/>
                    <a:pt x="9050329" y="727268"/>
                  </a:cubicBezTo>
                  <a:cubicBezTo>
                    <a:pt x="9050329" y="727268"/>
                    <a:pt x="9050329" y="727268"/>
                    <a:pt x="8150482" y="727268"/>
                  </a:cubicBezTo>
                  <a:cubicBezTo>
                    <a:pt x="8150482" y="727268"/>
                    <a:pt x="8150482" y="727268"/>
                    <a:pt x="8028455" y="727268"/>
                  </a:cubicBezTo>
                  <a:cubicBezTo>
                    <a:pt x="8028455" y="727268"/>
                    <a:pt x="8028455" y="727268"/>
                    <a:pt x="8027668" y="727268"/>
                  </a:cubicBezTo>
                  <a:cubicBezTo>
                    <a:pt x="7984368" y="727268"/>
                    <a:pt x="7948942" y="691695"/>
                    <a:pt x="7948942" y="648217"/>
                  </a:cubicBezTo>
                  <a:cubicBezTo>
                    <a:pt x="7948942" y="647427"/>
                    <a:pt x="7948942" y="647427"/>
                    <a:pt x="7948942" y="647427"/>
                  </a:cubicBezTo>
                  <a:cubicBezTo>
                    <a:pt x="7948942" y="647427"/>
                    <a:pt x="7948942" y="647427"/>
                    <a:pt x="7948942" y="458495"/>
                  </a:cubicBezTo>
                  <a:cubicBezTo>
                    <a:pt x="7948942" y="414227"/>
                    <a:pt x="7984368" y="379444"/>
                    <a:pt x="8027668" y="379444"/>
                  </a:cubicBezTo>
                  <a:cubicBezTo>
                    <a:pt x="8027668" y="379444"/>
                    <a:pt x="8027668" y="379444"/>
                    <a:pt x="8028455" y="379444"/>
                  </a:cubicBezTo>
                  <a:cubicBezTo>
                    <a:pt x="8028455" y="379444"/>
                    <a:pt x="8028455" y="379444"/>
                    <a:pt x="8150482" y="379444"/>
                  </a:cubicBezTo>
                  <a:cubicBezTo>
                    <a:pt x="8150482" y="379444"/>
                    <a:pt x="8150482" y="379444"/>
                    <a:pt x="9050329" y="379444"/>
                  </a:cubicBezTo>
                  <a:cubicBezTo>
                    <a:pt x="9050329" y="379444"/>
                    <a:pt x="9050329" y="379444"/>
                    <a:pt x="9094416" y="379444"/>
                  </a:cubicBezTo>
                  <a:cubicBezTo>
                    <a:pt x="9094416" y="379444"/>
                    <a:pt x="9094416" y="379444"/>
                    <a:pt x="9094416" y="347824"/>
                  </a:cubicBezTo>
                  <a:cubicBezTo>
                    <a:pt x="9094416" y="347824"/>
                    <a:pt x="9094416" y="347824"/>
                    <a:pt x="9050329" y="347824"/>
                  </a:cubicBezTo>
                  <a:cubicBezTo>
                    <a:pt x="9050329" y="347824"/>
                    <a:pt x="9050329" y="347824"/>
                    <a:pt x="8770062" y="347824"/>
                  </a:cubicBezTo>
                  <a:cubicBezTo>
                    <a:pt x="8770062" y="347824"/>
                    <a:pt x="8770062" y="347824"/>
                    <a:pt x="8648035" y="347824"/>
                  </a:cubicBezTo>
                  <a:cubicBezTo>
                    <a:pt x="8648035" y="347824"/>
                    <a:pt x="8648035" y="347824"/>
                    <a:pt x="8647248" y="347824"/>
                  </a:cubicBezTo>
                  <a:cubicBezTo>
                    <a:pt x="8624417" y="347824"/>
                    <a:pt x="8603948" y="337547"/>
                    <a:pt x="8588990" y="321737"/>
                  </a:cubicBezTo>
                  <a:cubicBezTo>
                    <a:pt x="8576394" y="307508"/>
                    <a:pt x="8568521" y="288536"/>
                    <a:pt x="8568521" y="267983"/>
                  </a:cubicBezTo>
                  <a:cubicBezTo>
                    <a:pt x="8568521" y="267983"/>
                    <a:pt x="8568521" y="267983"/>
                    <a:pt x="8568521" y="79051"/>
                  </a:cubicBezTo>
                  <a:cubicBezTo>
                    <a:pt x="8568521" y="34783"/>
                    <a:pt x="8603948" y="0"/>
                    <a:pt x="8647248" y="0"/>
                  </a:cubicBezTo>
                  <a:close/>
                </a:path>
              </a:pathLst>
            </a:custGeom>
            <a:solidFill>
              <a:schemeClr val="tx2">
                <a:lumMod val="20000"/>
                <a:lumOff val="80000"/>
              </a:schemeClr>
            </a:solidFill>
            <a:ln>
              <a:noFill/>
            </a:ln>
          </p:spPr>
          <p:txBody>
            <a:bodyPr anchor="ctr"/>
            <a:lstStyle/>
            <a:p>
              <a:pPr algn="ctr"/>
              <a:endParaRPr/>
            </a:p>
          </p:txBody>
        </p:sp>
        <p:sp>
          <p:nvSpPr>
            <p:cNvPr id="51" name="îṣḻïḑé">
              <a:extLst>
                <a:ext uri="{FF2B5EF4-FFF2-40B4-BE49-F238E27FC236}">
                  <a16:creationId xmlns:a16="http://schemas.microsoft.com/office/drawing/2014/main" id="{A9185DC2-DEDE-4DBE-AB7C-8D0B73D755A7}"/>
                </a:ext>
              </a:extLst>
            </p:cNvPr>
            <p:cNvSpPr/>
            <p:nvPr/>
          </p:nvSpPr>
          <p:spPr>
            <a:xfrm>
              <a:off x="3823306" y="1673499"/>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9" name="íṥḻîḓè">
              <a:extLst>
                <a:ext uri="{FF2B5EF4-FFF2-40B4-BE49-F238E27FC236}">
                  <a16:creationId xmlns:a16="http://schemas.microsoft.com/office/drawing/2014/main" id="{22780578-5AA3-4A3C-BFFC-CC0434FBA6B5}"/>
                </a:ext>
              </a:extLst>
            </p:cNvPr>
            <p:cNvSpPr/>
            <p:nvPr/>
          </p:nvSpPr>
          <p:spPr>
            <a:xfrm>
              <a:off x="3093463" y="3392284"/>
              <a:ext cx="489858" cy="48985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7" name="iṧľidé">
              <a:extLst>
                <a:ext uri="{FF2B5EF4-FFF2-40B4-BE49-F238E27FC236}">
                  <a16:creationId xmlns:a16="http://schemas.microsoft.com/office/drawing/2014/main" id="{B878302F-D46F-404C-B665-F89C16925B28}"/>
                </a:ext>
              </a:extLst>
            </p:cNvPr>
            <p:cNvSpPr/>
            <p:nvPr/>
          </p:nvSpPr>
          <p:spPr>
            <a:xfrm>
              <a:off x="4379379" y="5065666"/>
              <a:ext cx="489858" cy="48985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grpSp>
          <p:nvGrpSpPr>
            <p:cNvPr id="41" name="ïṩľiďé">
              <a:extLst>
                <a:ext uri="{FF2B5EF4-FFF2-40B4-BE49-F238E27FC236}">
                  <a16:creationId xmlns:a16="http://schemas.microsoft.com/office/drawing/2014/main" id="{91506032-6477-4FEE-A607-FF392BE2B623}"/>
                </a:ext>
              </a:extLst>
            </p:cNvPr>
            <p:cNvGrpSpPr>
              <a:grpSpLocks/>
            </p:cNvGrpSpPr>
            <p:nvPr/>
          </p:nvGrpSpPr>
          <p:grpSpPr bwMode="auto">
            <a:xfrm>
              <a:off x="8762858" y="3550763"/>
              <a:ext cx="179973" cy="179347"/>
              <a:chOff x="0" y="0"/>
              <a:chExt cx="577" cy="572"/>
            </a:xfrm>
            <a:solidFill>
              <a:srgbClr val="FFFFFF"/>
            </a:solidFill>
          </p:grpSpPr>
          <p:sp>
            <p:nvSpPr>
              <p:cNvPr id="42" name="îṣľíḓé">
                <a:extLst>
                  <a:ext uri="{FF2B5EF4-FFF2-40B4-BE49-F238E27FC236}">
                    <a16:creationId xmlns:a16="http://schemas.microsoft.com/office/drawing/2014/main" id="{F8E04C76-1111-47C6-905B-8A43375ADF91}"/>
                  </a:ext>
                </a:extLst>
              </p:cNvPr>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43" name="ïSļíďè">
                <a:extLst>
                  <a:ext uri="{FF2B5EF4-FFF2-40B4-BE49-F238E27FC236}">
                    <a16:creationId xmlns:a16="http://schemas.microsoft.com/office/drawing/2014/main" id="{5224C1E7-4EC2-471B-A080-41F04CDBAE88}"/>
                  </a:ext>
                </a:extLst>
              </p:cNvPr>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44" name="isḷíḑê">
                <a:extLst>
                  <a:ext uri="{FF2B5EF4-FFF2-40B4-BE49-F238E27FC236}">
                    <a16:creationId xmlns:a16="http://schemas.microsoft.com/office/drawing/2014/main" id="{6ECAA939-8B26-4750-829D-0940FD4B8C30}"/>
                  </a:ext>
                </a:extLst>
              </p:cNvPr>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46" name="ïśḻïde">
                <a:extLst>
                  <a:ext uri="{FF2B5EF4-FFF2-40B4-BE49-F238E27FC236}">
                    <a16:creationId xmlns:a16="http://schemas.microsoft.com/office/drawing/2014/main" id="{2B89F535-2306-4E8A-A793-C9459C06B58C}"/>
                  </a:ext>
                </a:extLst>
              </p:cNvPr>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dirty="0"/>
              </a:p>
            </p:txBody>
          </p:sp>
        </p:grpSp>
        <p:grpSp>
          <p:nvGrpSpPr>
            <p:cNvPr id="11" name="ïSļiḋê">
              <a:extLst>
                <a:ext uri="{FF2B5EF4-FFF2-40B4-BE49-F238E27FC236}">
                  <a16:creationId xmlns:a16="http://schemas.microsoft.com/office/drawing/2014/main" id="{35FE9D5D-C902-411D-9C36-73C50322D262}"/>
                </a:ext>
              </a:extLst>
            </p:cNvPr>
            <p:cNvGrpSpPr/>
            <p:nvPr/>
          </p:nvGrpSpPr>
          <p:grpSpPr>
            <a:xfrm>
              <a:off x="7878838" y="1795274"/>
              <a:ext cx="1065992" cy="812891"/>
              <a:chOff x="4749163" y="2281761"/>
              <a:chExt cx="2210942" cy="1685993"/>
            </a:xfrm>
            <a:effectLst/>
          </p:grpSpPr>
          <p:sp>
            <p:nvSpPr>
              <p:cNvPr id="30" name="íṡ1íďè">
                <a:extLst>
                  <a:ext uri="{FF2B5EF4-FFF2-40B4-BE49-F238E27FC236}">
                    <a16:creationId xmlns:a16="http://schemas.microsoft.com/office/drawing/2014/main" id="{598E1919-5AA4-48D0-BF17-D11D7D7E9E92}"/>
                  </a:ext>
                </a:extLst>
              </p:cNvPr>
              <p:cNvSpPr/>
              <p:nvPr/>
            </p:nvSpPr>
            <p:spPr>
              <a:xfrm>
                <a:off x="4749163" y="2951754"/>
                <a:ext cx="1087483" cy="1016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p>
            </p:txBody>
          </p:sp>
          <p:grpSp>
            <p:nvGrpSpPr>
              <p:cNvPr id="31" name="îşliďé">
                <a:extLst>
                  <a:ext uri="{FF2B5EF4-FFF2-40B4-BE49-F238E27FC236}">
                    <a16:creationId xmlns:a16="http://schemas.microsoft.com/office/drawing/2014/main" id="{4932E927-6D6A-4942-A32C-6C056C2A420C}"/>
                  </a:ext>
                </a:extLst>
              </p:cNvPr>
              <p:cNvGrpSpPr>
                <a:grpSpLocks/>
              </p:cNvGrpSpPr>
              <p:nvPr/>
            </p:nvGrpSpPr>
            <p:grpSpPr bwMode="auto">
              <a:xfrm>
                <a:off x="6581713" y="2281761"/>
                <a:ext cx="378392" cy="370722"/>
                <a:chOff x="0" y="0"/>
                <a:chExt cx="581" cy="573"/>
              </a:xfrm>
              <a:solidFill>
                <a:srgbClr val="FFFFFF"/>
              </a:solidFill>
            </p:grpSpPr>
            <p:sp>
              <p:nvSpPr>
                <p:cNvPr id="32" name="ïṧ1îḋê">
                  <a:extLst>
                    <a:ext uri="{FF2B5EF4-FFF2-40B4-BE49-F238E27FC236}">
                      <a16:creationId xmlns:a16="http://schemas.microsoft.com/office/drawing/2014/main" id="{F0FAEA2C-76F1-4AA3-903E-EA253CA79CC1}"/>
                    </a:ext>
                  </a:extLst>
                </p:cNvPr>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33" name="iṧļïďé">
                  <a:extLst>
                    <a:ext uri="{FF2B5EF4-FFF2-40B4-BE49-F238E27FC236}">
                      <a16:creationId xmlns:a16="http://schemas.microsoft.com/office/drawing/2014/main" id="{D1789B27-A96D-44CF-A63E-DD6A94E1867C}"/>
                    </a:ext>
                  </a:extLst>
                </p:cNvPr>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34" name="í$1iḓê">
                  <a:extLst>
                    <a:ext uri="{FF2B5EF4-FFF2-40B4-BE49-F238E27FC236}">
                      <a16:creationId xmlns:a16="http://schemas.microsoft.com/office/drawing/2014/main" id="{015C9811-F180-496C-9DFA-21F18FB07BB8}"/>
                    </a:ext>
                  </a:extLst>
                </p:cNvPr>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35" name="iSľïḑè">
                  <a:extLst>
                    <a:ext uri="{FF2B5EF4-FFF2-40B4-BE49-F238E27FC236}">
                      <a16:creationId xmlns:a16="http://schemas.microsoft.com/office/drawing/2014/main" id="{0CF410BC-2455-4B26-9CBA-4E7AEB35255C}"/>
                    </a:ext>
                  </a:extLst>
                </p:cNvPr>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36" name="ïSḻídè">
                  <a:extLst>
                    <a:ext uri="{FF2B5EF4-FFF2-40B4-BE49-F238E27FC236}">
                      <a16:creationId xmlns:a16="http://schemas.microsoft.com/office/drawing/2014/main" id="{6D11F740-45EA-4CAC-975A-7B41919E3972}"/>
                    </a:ext>
                  </a:extLst>
                </p:cNvPr>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37" name="išlíḍê">
                  <a:extLst>
                    <a:ext uri="{FF2B5EF4-FFF2-40B4-BE49-F238E27FC236}">
                      <a16:creationId xmlns:a16="http://schemas.microsoft.com/office/drawing/2014/main" id="{D7F4F66B-763E-42D9-BE93-C47577ACD340}"/>
                    </a:ext>
                  </a:extLst>
                </p:cNvPr>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38" name="ïṥḻíḍè">
                  <a:extLst>
                    <a:ext uri="{FF2B5EF4-FFF2-40B4-BE49-F238E27FC236}">
                      <a16:creationId xmlns:a16="http://schemas.microsoft.com/office/drawing/2014/main" id="{E6CC32BA-D233-4A21-B269-EE719A9C1DBD}"/>
                    </a:ext>
                  </a:extLst>
                </p:cNvPr>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39" name="isľíḍê">
                  <a:extLst>
                    <a:ext uri="{FF2B5EF4-FFF2-40B4-BE49-F238E27FC236}">
                      <a16:creationId xmlns:a16="http://schemas.microsoft.com/office/drawing/2014/main" id="{AA671698-8BFB-44FD-A935-1DCA7961FB11}"/>
                    </a:ext>
                  </a:extLst>
                </p:cNvPr>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grpSp>
        </p:grpSp>
        <p:grpSp>
          <p:nvGrpSpPr>
            <p:cNvPr id="12" name="iṧļiďê">
              <a:extLst>
                <a:ext uri="{FF2B5EF4-FFF2-40B4-BE49-F238E27FC236}">
                  <a16:creationId xmlns:a16="http://schemas.microsoft.com/office/drawing/2014/main" id="{46E078A7-290E-446C-A1D8-52B67ECE7507}"/>
                </a:ext>
              </a:extLst>
            </p:cNvPr>
            <p:cNvGrpSpPr/>
            <p:nvPr/>
          </p:nvGrpSpPr>
          <p:grpSpPr>
            <a:xfrm>
              <a:off x="7620918" y="4485059"/>
              <a:ext cx="1326195" cy="920906"/>
              <a:chOff x="4214218" y="3375928"/>
              <a:chExt cx="2750621" cy="1910023"/>
            </a:xfrm>
            <a:effectLst/>
          </p:grpSpPr>
          <p:sp>
            <p:nvSpPr>
              <p:cNvPr id="25" name="iśļidê">
                <a:extLst>
                  <a:ext uri="{FF2B5EF4-FFF2-40B4-BE49-F238E27FC236}">
                    <a16:creationId xmlns:a16="http://schemas.microsoft.com/office/drawing/2014/main" id="{52A7D608-25B2-4549-85E0-EF986234F6F4}"/>
                  </a:ext>
                </a:extLst>
              </p:cNvPr>
              <p:cNvSpPr/>
              <p:nvPr/>
            </p:nvSpPr>
            <p:spPr>
              <a:xfrm>
                <a:off x="4214218" y="3375928"/>
                <a:ext cx="1016000" cy="1016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grpSp>
            <p:nvGrpSpPr>
              <p:cNvPr id="26" name="iSļïḋe">
                <a:extLst>
                  <a:ext uri="{FF2B5EF4-FFF2-40B4-BE49-F238E27FC236}">
                    <a16:creationId xmlns:a16="http://schemas.microsoft.com/office/drawing/2014/main" id="{DD9F404F-F221-45C0-BDC8-376208BA88EB}"/>
                  </a:ext>
                </a:extLst>
              </p:cNvPr>
              <p:cNvGrpSpPr>
                <a:grpSpLocks/>
              </p:cNvGrpSpPr>
              <p:nvPr/>
            </p:nvGrpSpPr>
            <p:grpSpPr bwMode="auto">
              <a:xfrm>
                <a:off x="6591562" y="4912675"/>
                <a:ext cx="373277" cy="373276"/>
                <a:chOff x="0" y="0"/>
                <a:chExt cx="571" cy="576"/>
              </a:xfrm>
              <a:solidFill>
                <a:srgbClr val="FFFFFF"/>
              </a:solidFill>
            </p:grpSpPr>
            <p:sp>
              <p:nvSpPr>
                <p:cNvPr id="27" name="ïSlîḓe">
                  <a:extLst>
                    <a:ext uri="{FF2B5EF4-FFF2-40B4-BE49-F238E27FC236}">
                      <a16:creationId xmlns:a16="http://schemas.microsoft.com/office/drawing/2014/main" id="{432F2802-1EEE-4672-90A0-BDAB3848EF4F}"/>
                    </a:ext>
                  </a:extLst>
                </p:cNvPr>
                <p:cNvSpPr/>
                <p:nvPr/>
              </p:nvSpPr>
              <p:spPr bwMode="auto">
                <a:xfrm>
                  <a:off x="88" y="368"/>
                  <a:ext cx="182" cy="2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moveTo>
                        <a:pt x="0" y="0"/>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28" name="iŝḷiḑe">
                  <a:extLst>
                    <a:ext uri="{FF2B5EF4-FFF2-40B4-BE49-F238E27FC236}">
                      <a16:creationId xmlns:a16="http://schemas.microsoft.com/office/drawing/2014/main" id="{A5BCE96F-1F6F-4B4B-8536-780F466F3470}"/>
                    </a:ext>
                  </a:extLst>
                </p:cNvPr>
                <p:cNvSpPr/>
                <p:nvPr/>
              </p:nvSpPr>
              <p:spPr bwMode="auto">
                <a:xfrm>
                  <a:off x="176" y="0"/>
                  <a:ext cx="395" cy="43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5750"/>
                      </a:moveTo>
                      <a:cubicBezTo>
                        <a:pt x="8522" y="16492"/>
                        <a:pt x="20175" y="20356"/>
                        <a:pt x="21600" y="21600"/>
                      </a:cubicBezTo>
                      <a:lnTo>
                        <a:pt x="21600" y="0"/>
                      </a:lnTo>
                      <a:cubicBezTo>
                        <a:pt x="19877" y="1348"/>
                        <a:pt x="8354" y="5075"/>
                        <a:pt x="0" y="5783"/>
                      </a:cubicBezTo>
                      <a:lnTo>
                        <a:pt x="0" y="15750"/>
                      </a:lnTo>
                      <a:close/>
                      <a:moveTo>
                        <a:pt x="0" y="15750"/>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sp>
              <p:nvSpPr>
                <p:cNvPr id="29" name="íšḷiḋe">
                  <a:extLst>
                    <a:ext uri="{FF2B5EF4-FFF2-40B4-BE49-F238E27FC236}">
                      <a16:creationId xmlns:a16="http://schemas.microsoft.com/office/drawing/2014/main" id="{2DCD214B-437C-49E3-B21F-9EDA44FA8404}"/>
                    </a:ext>
                  </a:extLst>
                </p:cNvPr>
                <p:cNvSpPr/>
                <p:nvPr/>
              </p:nvSpPr>
              <p:spPr bwMode="auto">
                <a:xfrm>
                  <a:off x="0" y="120"/>
                  <a:ext cx="114" cy="1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600" y="21600"/>
                      </a:moveTo>
                      <a:lnTo>
                        <a:pt x="21600" y="0"/>
                      </a:lnTo>
                      <a:cubicBezTo>
                        <a:pt x="4123" y="761"/>
                        <a:pt x="0" y="7019"/>
                        <a:pt x="0" y="10870"/>
                      </a:cubicBezTo>
                      <a:cubicBezTo>
                        <a:pt x="0" y="15025"/>
                        <a:pt x="3935" y="20934"/>
                        <a:pt x="21600" y="21600"/>
                      </a:cubicBezTo>
                      <a:close/>
                      <a:moveTo>
                        <a:pt x="21600" y="21600"/>
                      </a:moveTo>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25400" cap="flat">
                      <a:solidFill>
                        <a:schemeClr val="tx1"/>
                      </a:solidFill>
                      <a:miter lim="800000"/>
                      <a:headEnd type="none" w="med" len="med"/>
                      <a:tailEnd type="none" w="med" len="med"/>
                    </a14:hiddenLine>
                  </a:ext>
                </a:extLst>
              </p:spPr>
              <p:txBody>
                <a:bodyPr anchor="ctr"/>
                <a:lstStyle/>
                <a:p>
                  <a:pPr algn="ctr"/>
                  <a:endParaRPr/>
                </a:p>
              </p:txBody>
            </p:sp>
          </p:grpSp>
        </p:grpSp>
        <p:sp>
          <p:nvSpPr>
            <p:cNvPr id="13" name="ïṧḷiďè">
              <a:extLst>
                <a:ext uri="{FF2B5EF4-FFF2-40B4-BE49-F238E27FC236}">
                  <a16:creationId xmlns:a16="http://schemas.microsoft.com/office/drawing/2014/main" id="{39340196-E1AA-4B49-976A-BF366BB2B662}"/>
                </a:ext>
              </a:extLst>
            </p:cNvPr>
            <p:cNvSpPr/>
            <p:nvPr/>
          </p:nvSpPr>
          <p:spPr bwMode="auto">
            <a:xfrm>
              <a:off x="8439369" y="2256638"/>
              <a:ext cx="3636537" cy="866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400" dirty="0"/>
                <a:t>great / honor / president / America / people / day / </a:t>
              </a:r>
              <a:r>
                <a:rPr lang="en-US" altLang="zh-CN" sz="1400" dirty="0" err="1"/>
                <a:t>whitehouse</a:t>
              </a:r>
              <a:r>
                <a:rPr lang="en-US" altLang="zh-CN" sz="1400" dirty="0"/>
                <a:t> / first / us / </a:t>
              </a:r>
              <a:r>
                <a:rPr lang="en-US" altLang="zh-CN" sz="1400" dirty="0" err="1"/>
                <a:t>american</a:t>
              </a:r>
              <a:endParaRPr lang="en-US" altLang="zh-CN" sz="1400" dirty="0"/>
            </a:p>
          </p:txBody>
        </p:sp>
        <p:sp>
          <p:nvSpPr>
            <p:cNvPr id="14" name="iṩļïḋê">
              <a:extLst>
                <a:ext uri="{FF2B5EF4-FFF2-40B4-BE49-F238E27FC236}">
                  <a16:creationId xmlns:a16="http://schemas.microsoft.com/office/drawing/2014/main" id="{4D5C24C6-4DD0-4193-AD42-019C1134797B}"/>
                </a:ext>
              </a:extLst>
            </p:cNvPr>
            <p:cNvSpPr txBox="1"/>
            <p:nvPr/>
          </p:nvSpPr>
          <p:spPr bwMode="auto">
            <a:xfrm>
              <a:off x="8439371" y="1869040"/>
              <a:ext cx="249086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Domestic Affairs </a:t>
              </a:r>
            </a:p>
          </p:txBody>
        </p:sp>
        <p:sp>
          <p:nvSpPr>
            <p:cNvPr id="17" name="îşļídè">
              <a:extLst>
                <a:ext uri="{FF2B5EF4-FFF2-40B4-BE49-F238E27FC236}">
                  <a16:creationId xmlns:a16="http://schemas.microsoft.com/office/drawing/2014/main" id="{39340196-E1AA-4B49-976A-BF366BB2B662}"/>
                </a:ext>
              </a:extLst>
            </p:cNvPr>
            <p:cNvSpPr/>
            <p:nvPr/>
          </p:nvSpPr>
          <p:spPr bwMode="auto">
            <a:xfrm>
              <a:off x="8181450" y="4623389"/>
              <a:ext cx="3894456" cy="114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400" dirty="0"/>
                <a:t>border / great / democrats / vote / people / country / wall / crime / get / security</a:t>
              </a:r>
            </a:p>
          </p:txBody>
        </p:sp>
        <p:sp>
          <p:nvSpPr>
            <p:cNvPr id="18" name="išḻíḋè">
              <a:extLst>
                <a:ext uri="{FF2B5EF4-FFF2-40B4-BE49-F238E27FC236}">
                  <a16:creationId xmlns:a16="http://schemas.microsoft.com/office/drawing/2014/main" id="{4D5C24C6-4DD0-4193-AD42-019C1134797B}"/>
                </a:ext>
              </a:extLst>
            </p:cNvPr>
            <p:cNvSpPr txBox="1"/>
            <p:nvPr/>
          </p:nvSpPr>
          <p:spPr bwMode="auto">
            <a:xfrm>
              <a:off x="8181450" y="4235791"/>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Homeland Security</a:t>
              </a:r>
            </a:p>
          </p:txBody>
        </p:sp>
        <p:sp>
          <p:nvSpPr>
            <p:cNvPr id="19" name="iṣlïḑè">
              <a:extLst>
                <a:ext uri="{FF2B5EF4-FFF2-40B4-BE49-F238E27FC236}">
                  <a16:creationId xmlns:a16="http://schemas.microsoft.com/office/drawing/2014/main" id="{39340196-E1AA-4B49-976A-BF366BB2B662}"/>
                </a:ext>
              </a:extLst>
            </p:cNvPr>
            <p:cNvSpPr/>
            <p:nvPr/>
          </p:nvSpPr>
          <p:spPr bwMode="auto">
            <a:xfrm>
              <a:off x="620787" y="1811830"/>
              <a:ext cx="3112864" cy="100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400" dirty="0"/>
                <a:t>us / trade / jobs / great / china /</a:t>
              </a:r>
            </a:p>
            <a:p>
              <a:pPr algn="r">
                <a:lnSpc>
                  <a:spcPct val="130000"/>
                </a:lnSpc>
              </a:pPr>
              <a:r>
                <a:rPr lang="en-US" altLang="zh-CN" sz="1400" dirty="0"/>
                <a:t>years / </a:t>
              </a:r>
              <a:r>
                <a:rPr lang="en-US" altLang="zh-CN" sz="1400" dirty="0" err="1"/>
                <a:t>korea</a:t>
              </a:r>
              <a:r>
                <a:rPr lang="en-US" altLang="zh-CN" sz="1400" dirty="0"/>
                <a:t> / north / many / country</a:t>
              </a:r>
              <a:endParaRPr lang="en-US" altLang="zh-CN" sz="1200" dirty="0"/>
            </a:p>
          </p:txBody>
        </p:sp>
        <p:sp>
          <p:nvSpPr>
            <p:cNvPr id="20" name="îsľïdé">
              <a:extLst>
                <a:ext uri="{FF2B5EF4-FFF2-40B4-BE49-F238E27FC236}">
                  <a16:creationId xmlns:a16="http://schemas.microsoft.com/office/drawing/2014/main" id="{4D5C24C6-4DD0-4193-AD42-019C1134797B}"/>
                </a:ext>
              </a:extLst>
            </p:cNvPr>
            <p:cNvSpPr txBox="1"/>
            <p:nvPr/>
          </p:nvSpPr>
          <p:spPr bwMode="auto">
            <a:xfrm>
              <a:off x="1406518" y="1424232"/>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1. Asia-Pacific</a:t>
              </a:r>
            </a:p>
          </p:txBody>
        </p:sp>
        <p:sp>
          <p:nvSpPr>
            <p:cNvPr id="21" name="íšlíḓe">
              <a:extLst>
                <a:ext uri="{FF2B5EF4-FFF2-40B4-BE49-F238E27FC236}">
                  <a16:creationId xmlns:a16="http://schemas.microsoft.com/office/drawing/2014/main" id="{39340196-E1AA-4B49-976A-BF366BB2B662}"/>
                </a:ext>
              </a:extLst>
            </p:cNvPr>
            <p:cNvSpPr/>
            <p:nvPr/>
          </p:nvSpPr>
          <p:spPr bwMode="auto">
            <a:xfrm>
              <a:off x="0" y="3530615"/>
              <a:ext cx="3003807" cy="90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400" dirty="0"/>
                <a:t>news/fake/media/great/people/</a:t>
              </a:r>
            </a:p>
            <a:p>
              <a:pPr algn="r">
                <a:lnSpc>
                  <a:spcPct val="130000"/>
                </a:lnSpc>
              </a:pPr>
              <a:r>
                <a:rPr lang="en-US" altLang="zh-CN" sz="1400" dirty="0"/>
                <a:t>just/president/never/</a:t>
              </a:r>
              <a:r>
                <a:rPr lang="en-US" altLang="zh-CN" sz="1400" dirty="0" err="1"/>
                <a:t>cnn</a:t>
              </a:r>
              <a:r>
                <a:rPr lang="en-US" altLang="zh-CN" sz="1400" dirty="0"/>
                <a:t>/many</a:t>
              </a:r>
            </a:p>
          </p:txBody>
        </p:sp>
        <p:sp>
          <p:nvSpPr>
            <p:cNvPr id="22" name="íśľiḍê">
              <a:extLst>
                <a:ext uri="{FF2B5EF4-FFF2-40B4-BE49-F238E27FC236}">
                  <a16:creationId xmlns:a16="http://schemas.microsoft.com/office/drawing/2014/main" id="{4D5C24C6-4DD0-4193-AD42-019C1134797B}"/>
                </a:ext>
              </a:extLst>
            </p:cNvPr>
            <p:cNvSpPr txBox="1"/>
            <p:nvPr/>
          </p:nvSpPr>
          <p:spPr bwMode="auto">
            <a:xfrm>
              <a:off x="676675" y="3143017"/>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2. Fake News</a:t>
              </a:r>
            </a:p>
          </p:txBody>
        </p:sp>
        <p:sp>
          <p:nvSpPr>
            <p:cNvPr id="23" name="ïṣľiḓè">
              <a:extLst>
                <a:ext uri="{FF2B5EF4-FFF2-40B4-BE49-F238E27FC236}">
                  <a16:creationId xmlns:a16="http://schemas.microsoft.com/office/drawing/2014/main" id="{39340196-E1AA-4B49-976A-BF366BB2B662}"/>
                </a:ext>
              </a:extLst>
            </p:cNvPr>
            <p:cNvSpPr/>
            <p:nvPr/>
          </p:nvSpPr>
          <p:spPr bwMode="auto">
            <a:xfrm>
              <a:off x="174924" y="5203997"/>
              <a:ext cx="4114800" cy="85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30000"/>
                </a:lnSpc>
              </a:pPr>
              <a:r>
                <a:rPr lang="en-US" altLang="zh-CN" sz="1400" dirty="0"/>
                <a:t>collusion / </a:t>
              </a:r>
              <a:r>
                <a:rPr lang="en-US" altLang="zh-CN" sz="1400" dirty="0" err="1"/>
                <a:t>fbi</a:t>
              </a:r>
              <a:r>
                <a:rPr lang="en-US" altLang="zh-CN" sz="1400" dirty="0"/>
                <a:t> / Hillary / witch / hunt / </a:t>
              </a:r>
            </a:p>
            <a:p>
              <a:pPr algn="r">
                <a:lnSpc>
                  <a:spcPct val="130000"/>
                </a:lnSpc>
              </a:pPr>
              <a:r>
                <a:rPr lang="en-US" altLang="zh-CN" sz="1400" dirty="0" err="1"/>
                <a:t>mueller</a:t>
              </a:r>
              <a:r>
                <a:rPr lang="en-US" altLang="zh-CN" sz="1400" dirty="0"/>
                <a:t> /  </a:t>
              </a:r>
              <a:r>
                <a:rPr lang="en-US" altLang="zh-CN" sz="1400" dirty="0" err="1"/>
                <a:t>russia</a:t>
              </a:r>
              <a:r>
                <a:rPr lang="en-US" altLang="zh-CN" sz="1400" dirty="0"/>
                <a:t> / democrats / president / </a:t>
              </a:r>
              <a:r>
                <a:rPr lang="en-US" altLang="zh-CN" sz="1400" dirty="0" err="1"/>
                <a:t>clinton</a:t>
              </a:r>
              <a:endParaRPr lang="en-US" altLang="zh-CN" sz="1400" dirty="0"/>
            </a:p>
          </p:txBody>
        </p:sp>
        <p:sp>
          <p:nvSpPr>
            <p:cNvPr id="24" name="ïṥḷíḋe">
              <a:extLst>
                <a:ext uri="{FF2B5EF4-FFF2-40B4-BE49-F238E27FC236}">
                  <a16:creationId xmlns:a16="http://schemas.microsoft.com/office/drawing/2014/main" id="{4D5C24C6-4DD0-4193-AD42-019C1134797B}"/>
                </a:ext>
              </a:extLst>
            </p:cNvPr>
            <p:cNvSpPr txBox="1"/>
            <p:nvPr/>
          </p:nvSpPr>
          <p:spPr bwMode="auto">
            <a:xfrm>
              <a:off x="1962591" y="4816399"/>
              <a:ext cx="232713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en-US" altLang="zh-CN" b="1" dirty="0"/>
                <a:t>3. Russian Interference</a:t>
              </a:r>
              <a:endParaRPr lang="en-US" altLang="zh-CN" sz="1800" b="1" dirty="0"/>
            </a:p>
          </p:txBody>
        </p:sp>
      </p:grpSp>
      <p:pic>
        <p:nvPicPr>
          <p:cNvPr id="56" name="Graphic 55" descr="Earth globe: Asia and Australia">
            <a:extLst>
              <a:ext uri="{FF2B5EF4-FFF2-40B4-BE49-F238E27FC236}">
                <a16:creationId xmlns:a16="http://schemas.microsoft.com/office/drawing/2014/main" id="{C5D51A22-28BE-4D4A-B775-50726FECC26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718" y="1798899"/>
            <a:ext cx="323033" cy="323033"/>
          </a:xfrm>
          <a:prstGeom prst="rect">
            <a:avLst/>
          </a:prstGeom>
        </p:spPr>
      </p:pic>
      <p:pic>
        <p:nvPicPr>
          <p:cNvPr id="62" name="Graphic 61" descr="Newspaper">
            <a:extLst>
              <a:ext uri="{FF2B5EF4-FFF2-40B4-BE49-F238E27FC236}">
                <a16:creationId xmlns:a16="http://schemas.microsoft.com/office/drawing/2014/main" id="{67DE1192-8559-4FBB-88CB-2B18E089EC6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62650" y="3492542"/>
            <a:ext cx="349382" cy="349382"/>
          </a:xfrm>
          <a:prstGeom prst="rect">
            <a:avLst/>
          </a:prstGeom>
        </p:spPr>
      </p:pic>
      <p:pic>
        <p:nvPicPr>
          <p:cNvPr id="64" name="Graphic 63" descr="Lock">
            <a:extLst>
              <a:ext uri="{FF2B5EF4-FFF2-40B4-BE49-F238E27FC236}">
                <a16:creationId xmlns:a16="http://schemas.microsoft.com/office/drawing/2014/main" id="{408119A7-6CA2-4A77-ACBC-E5344E0D7B2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05548" y="4615701"/>
            <a:ext cx="308850" cy="308850"/>
          </a:xfrm>
          <a:prstGeom prst="rect">
            <a:avLst/>
          </a:prstGeom>
        </p:spPr>
      </p:pic>
      <p:pic>
        <p:nvPicPr>
          <p:cNvPr id="69" name="Graphic 68" descr="Magnifying glass">
            <a:extLst>
              <a:ext uri="{FF2B5EF4-FFF2-40B4-BE49-F238E27FC236}">
                <a16:creationId xmlns:a16="http://schemas.microsoft.com/office/drawing/2014/main" id="{794A6DD9-D2E6-4356-B534-C4C81296AD6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64648" y="5184557"/>
            <a:ext cx="316684" cy="316684"/>
          </a:xfrm>
          <a:prstGeom prst="rect">
            <a:avLst/>
          </a:prstGeom>
        </p:spPr>
      </p:pic>
      <p:pic>
        <p:nvPicPr>
          <p:cNvPr id="71" name="Graphic 70" descr="Marker">
            <a:extLst>
              <a:ext uri="{FF2B5EF4-FFF2-40B4-BE49-F238E27FC236}">
                <a16:creationId xmlns:a16="http://schemas.microsoft.com/office/drawing/2014/main" id="{93A1418E-3E67-4863-972F-FE0422245C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60676" y="2224798"/>
            <a:ext cx="362599" cy="362599"/>
          </a:xfrm>
          <a:prstGeom prst="rect">
            <a:avLst/>
          </a:prstGeom>
        </p:spPr>
      </p:pic>
      <p:pic>
        <p:nvPicPr>
          <p:cNvPr id="1029" name="Picture 5" descr="Related image">
            <a:extLst>
              <a:ext uri="{FF2B5EF4-FFF2-40B4-BE49-F238E27FC236}">
                <a16:creationId xmlns:a16="http://schemas.microsoft.com/office/drawing/2014/main" id="{F3E985FB-DDAE-4958-BFAE-942AE21A4AF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8444" r="13280"/>
          <a:stretch/>
        </p:blipFill>
        <p:spPr bwMode="auto">
          <a:xfrm>
            <a:off x="4765512" y="1945443"/>
            <a:ext cx="2666366" cy="2761580"/>
          </a:xfrm>
          <a:prstGeom prst="ellipse">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55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75CB-BB5B-4CCB-91BE-577A96E8878E}"/>
              </a:ext>
            </a:extLst>
          </p:cNvPr>
          <p:cNvSpPr>
            <a:spLocks noGrp="1"/>
          </p:cNvSpPr>
          <p:nvPr>
            <p:ph type="title"/>
          </p:nvPr>
        </p:nvSpPr>
        <p:spPr/>
        <p:txBody>
          <a:bodyPr/>
          <a:lstStyle/>
          <a:p>
            <a:r>
              <a:rPr lang="en-US" dirty="0"/>
              <a:t>Trend Analysis – Topic 1 tweets effects on sectors</a:t>
            </a:r>
          </a:p>
        </p:txBody>
      </p:sp>
      <p:sp>
        <p:nvSpPr>
          <p:cNvPr id="4" name="Slide Number Placeholder 3">
            <a:extLst>
              <a:ext uri="{FF2B5EF4-FFF2-40B4-BE49-F238E27FC236}">
                <a16:creationId xmlns:a16="http://schemas.microsoft.com/office/drawing/2014/main" id="{B2111774-B6A2-4E0F-8DD5-0818ADD7B2CA}"/>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pic>
        <p:nvPicPr>
          <p:cNvPr id="3" name="Picture 2">
            <a:extLst>
              <a:ext uri="{FF2B5EF4-FFF2-40B4-BE49-F238E27FC236}">
                <a16:creationId xmlns:a16="http://schemas.microsoft.com/office/drawing/2014/main" id="{81E02584-3E37-4DE3-A532-07E129213DED}"/>
              </a:ext>
            </a:extLst>
          </p:cNvPr>
          <p:cNvPicPr>
            <a:picLocks noChangeAspect="1"/>
          </p:cNvPicPr>
          <p:nvPr/>
        </p:nvPicPr>
        <p:blipFill>
          <a:blip r:embed="rId2"/>
          <a:stretch>
            <a:fillRect/>
          </a:stretch>
        </p:blipFill>
        <p:spPr>
          <a:xfrm>
            <a:off x="1283498" y="1014191"/>
            <a:ext cx="8452344" cy="5183409"/>
          </a:xfrm>
          <a:prstGeom prst="rect">
            <a:avLst/>
          </a:prstGeom>
        </p:spPr>
      </p:pic>
      <p:sp>
        <p:nvSpPr>
          <p:cNvPr id="7" name="Rectangle 6">
            <a:extLst>
              <a:ext uri="{FF2B5EF4-FFF2-40B4-BE49-F238E27FC236}">
                <a16:creationId xmlns:a16="http://schemas.microsoft.com/office/drawing/2014/main" id="{B445F933-B7D5-45A9-BC99-EE4749B51740}"/>
              </a:ext>
            </a:extLst>
          </p:cNvPr>
          <p:cNvSpPr/>
          <p:nvPr/>
        </p:nvSpPr>
        <p:spPr>
          <a:xfrm>
            <a:off x="7461116" y="4546464"/>
            <a:ext cx="4541534" cy="1477328"/>
          </a:xfrm>
          <a:prstGeom prst="rect">
            <a:avLst/>
          </a:prstGeom>
        </p:spPr>
        <p:txBody>
          <a:bodyPr wrap="square">
            <a:spAutoFit/>
          </a:bodyPr>
          <a:lstStyle/>
          <a:p>
            <a:pPr marL="285750" indent="-285750">
              <a:buFont typeface="Arial" panose="020B0604020202020204" pitchFamily="34" charset="0"/>
              <a:buChar char="•"/>
            </a:pPr>
            <a:r>
              <a:rPr lang="en-US" dirty="0"/>
              <a:t>11 S&amp;P 500 sectors</a:t>
            </a:r>
          </a:p>
          <a:p>
            <a:pPr marL="285750" indent="-285750">
              <a:buFont typeface="Arial" panose="020B0604020202020204" pitchFamily="34" charset="0"/>
              <a:buChar char="•"/>
            </a:pPr>
            <a:r>
              <a:rPr lang="en-US" dirty="0"/>
              <a:t>Event study:</a:t>
            </a:r>
          </a:p>
          <a:p>
            <a:pPr marL="742950" lvl="1" indent="-285750">
              <a:buFont typeface="Arial" panose="020B0604020202020204" pitchFamily="34" charset="0"/>
              <a:buChar char="•"/>
            </a:pPr>
            <a:r>
              <a:rPr lang="en-US" dirty="0"/>
              <a:t>Use Trump’s tweet posting as cutoff</a:t>
            </a:r>
          </a:p>
          <a:p>
            <a:pPr marL="742950" lvl="1" indent="-285750">
              <a:buFont typeface="Arial" panose="020B0604020202020204" pitchFamily="34" charset="0"/>
              <a:buChar char="•"/>
            </a:pPr>
            <a:r>
              <a:rPr lang="en-US" dirty="0"/>
              <a:t>Compare 20-day cumulative returns before and after the cutoff. </a:t>
            </a:r>
          </a:p>
        </p:txBody>
      </p:sp>
      <p:sp>
        <p:nvSpPr>
          <p:cNvPr id="5" name="Oval 4">
            <a:extLst>
              <a:ext uri="{FF2B5EF4-FFF2-40B4-BE49-F238E27FC236}">
                <a16:creationId xmlns:a16="http://schemas.microsoft.com/office/drawing/2014/main" id="{0C712DD9-6D2F-46C2-B00C-5D235F14481F}"/>
              </a:ext>
            </a:extLst>
          </p:cNvPr>
          <p:cNvSpPr/>
          <p:nvPr/>
        </p:nvSpPr>
        <p:spPr>
          <a:xfrm>
            <a:off x="1283498" y="4530731"/>
            <a:ext cx="2179550" cy="14773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F46C1D-99BC-4011-B450-601DFA8BA0B8}"/>
              </a:ext>
            </a:extLst>
          </p:cNvPr>
          <p:cNvSpPr/>
          <p:nvPr/>
        </p:nvSpPr>
        <p:spPr>
          <a:xfrm>
            <a:off x="3330120" y="4521004"/>
            <a:ext cx="2179550" cy="147732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18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048D-F3EB-4960-BB26-B33F124B9D84}"/>
              </a:ext>
            </a:extLst>
          </p:cNvPr>
          <p:cNvSpPr>
            <a:spLocks noGrp="1"/>
          </p:cNvSpPr>
          <p:nvPr>
            <p:ph type="title"/>
          </p:nvPr>
        </p:nvSpPr>
        <p:spPr/>
        <p:txBody>
          <a:bodyPr/>
          <a:lstStyle/>
          <a:p>
            <a:r>
              <a:rPr lang="en-US" dirty="0"/>
              <a:t>Sector Allocation after Trump’s tweet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43CD7A-CA6E-4CD0-835A-05182330D394}"/>
                  </a:ext>
                </a:extLst>
              </p:cNvPr>
              <p:cNvSpPr>
                <a:spLocks noGrp="1"/>
              </p:cNvSpPr>
              <p:nvPr>
                <p:ph idx="1"/>
              </p:nvPr>
            </p:nvSpPr>
            <p:spPr>
              <a:xfrm>
                <a:off x="695325" y="1125538"/>
                <a:ext cx="10801350" cy="5602433"/>
              </a:xfrm>
            </p:spPr>
            <p:txBody>
              <a:bodyPr>
                <a:normAutofit/>
              </a:bodyPr>
              <a:lstStyle/>
              <a:p>
                <a:r>
                  <a:rPr lang="en-US" sz="1800" dirty="0"/>
                  <a:t>Trump’s tweets on average will have some effect on some sectors</a:t>
                </a:r>
              </a:p>
              <a:p>
                <a:r>
                  <a:rPr lang="en-US" sz="1800" dirty="0"/>
                  <a:t>Allocate weights from underperforming sectors to outperforming sectors, based on previous trend analysis</a:t>
                </a:r>
              </a:p>
              <a:p>
                <a:r>
                  <a:rPr lang="en-US" sz="1800" dirty="0"/>
                  <a:t>Determine the under- and outperforming sectors:</a:t>
                </a:r>
              </a:p>
              <a:p>
                <a:pPr lvl="1"/>
                <a:r>
                  <a:rPr lang="en-US" sz="1600" dirty="0"/>
                  <a:t>We find the slope before and after the break point: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2</m:t>
                        </m:r>
                      </m:sub>
                    </m:sSub>
                  </m:oMath>
                </a14:m>
                <a:endParaRPr lang="en-US" sz="1600" dirty="0"/>
              </a:p>
              <a:p>
                <a:pPr lvl="1"/>
                <a:r>
                  <a:rPr lang="en-US" sz="1600" dirty="0"/>
                  <a:t>Find the change in slopes by </a:t>
                </a:r>
                <a14:m>
                  <m:oMath xmlns:m="http://schemas.openxmlformats.org/officeDocument/2006/math">
                    <m:r>
                      <m:rPr>
                        <m:sty m:val="p"/>
                      </m:rPr>
                      <a:rPr lang="en-US" sz="1600" b="0" i="0" smtClean="0">
                        <a:latin typeface="Cambria Math" panose="02040503050406030204" pitchFamily="18" charset="0"/>
                      </a:rPr>
                      <m:t>chn</m:t>
                    </m:r>
                    <m:r>
                      <a:rPr lang="en-US" sz="1600" b="0" i="0" smtClean="0">
                        <a:latin typeface="Cambria Math" panose="02040503050406030204" pitchFamily="18" charset="0"/>
                      </a:rPr>
                      <m:t>.</m:t>
                    </m:r>
                    <m:r>
                      <a:rPr lang="en-US" sz="1600" b="0" i="1" smtClean="0">
                        <a:latin typeface="Cambria Math" panose="02040503050406030204" pitchFamily="18" charset="0"/>
                      </a:rPr>
                      <m:t>𝛽</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𝛽</m:t>
                            </m:r>
                          </m:e>
                          <m:sub>
                            <m:r>
                              <a:rPr lang="en-US" sz="1600" b="0" i="1" smtClean="0">
                                <a:latin typeface="Cambria Math" panose="02040503050406030204" pitchFamily="18" charset="0"/>
                              </a:rPr>
                              <m:t>1</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m:t>
                            </m:r>
                            <m:r>
                              <a:rPr lang="en-US" sz="1600" b="0" i="1" smtClean="0">
                                <a:latin typeface="Cambria Math" panose="02040503050406030204" pitchFamily="18" charset="0"/>
                              </a:rPr>
                              <m:t>𝛽</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den>
                    </m:f>
                  </m:oMath>
                </a14:m>
                <a:r>
                  <a:rPr lang="en-US" sz="1600" dirty="0"/>
                  <a:t>, the higher the </a:t>
                </a:r>
                <a14:m>
                  <m:oMath xmlns:m="http://schemas.openxmlformats.org/officeDocument/2006/math">
                    <m:r>
                      <m:rPr>
                        <m:sty m:val="p"/>
                      </m:rPr>
                      <a:rPr lang="en-US" sz="1600">
                        <a:latin typeface="Cambria Math" panose="02040503050406030204" pitchFamily="18" charset="0"/>
                      </a:rPr>
                      <m:t>chn</m:t>
                    </m:r>
                    <m:r>
                      <a:rPr lang="en-US" sz="1600">
                        <a:latin typeface="Cambria Math" panose="02040503050406030204" pitchFamily="18" charset="0"/>
                      </a:rPr>
                      <m:t>.</m:t>
                    </m:r>
                    <m:r>
                      <a:rPr lang="en-US" sz="1600" i="1">
                        <a:latin typeface="Cambria Math" panose="02040503050406030204" pitchFamily="18" charset="0"/>
                      </a:rPr>
                      <m:t>𝛽</m:t>
                    </m:r>
                  </m:oMath>
                </a14:m>
                <a:r>
                  <a:rPr lang="en-US" sz="1600" dirty="0"/>
                  <a:t>, the more positive the slope has become after the tweet, the more preferable the sector is. </a:t>
                </a:r>
              </a:p>
              <a:p>
                <a:pPr lvl="1"/>
                <a:r>
                  <a:rPr lang="en-US" sz="1600" dirty="0"/>
                  <a:t>Short the sectors with the lowest </a:t>
                </a:r>
                <a14:m>
                  <m:oMath xmlns:m="http://schemas.openxmlformats.org/officeDocument/2006/math">
                    <m:r>
                      <m:rPr>
                        <m:sty m:val="p"/>
                      </m:rPr>
                      <a:rPr lang="en-US" sz="1600">
                        <a:latin typeface="Cambria Math" panose="02040503050406030204" pitchFamily="18" charset="0"/>
                      </a:rPr>
                      <m:t>chn</m:t>
                    </m:r>
                    <m:r>
                      <a:rPr lang="en-US" sz="1600">
                        <a:latin typeface="Cambria Math" panose="02040503050406030204" pitchFamily="18" charset="0"/>
                      </a:rPr>
                      <m:t>.</m:t>
                    </m:r>
                    <m:r>
                      <a:rPr lang="en-US" sz="1600" i="1">
                        <a:latin typeface="Cambria Math" panose="02040503050406030204" pitchFamily="18" charset="0"/>
                      </a:rPr>
                      <m:t>𝛽</m:t>
                    </m:r>
                  </m:oMath>
                </a14:m>
                <a:r>
                  <a:rPr lang="en-US" sz="1600" dirty="0"/>
                  <a:t> to finance the highest sector.</a:t>
                </a:r>
              </a:p>
              <a:p>
                <a:r>
                  <a:rPr lang="en-US" sz="1800" dirty="0"/>
                  <a:t>Weight adjustment from an equal-weight portfolio:</a:t>
                </a:r>
              </a:p>
              <a:p>
                <a:pPr lvl="1"/>
                <a:r>
                  <a:rPr lang="en-US" sz="1600" dirty="0"/>
                  <a:t> Adjust the weight of </a:t>
                </a:r>
                <a:r>
                  <a:rPr lang="en-US" sz="1600" b="1" dirty="0"/>
                  <a:t>5 consecutive days</a:t>
                </a:r>
                <a:r>
                  <a:rPr lang="en-US" sz="1600" dirty="0"/>
                  <a:t> after the tweet</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r>
                  <a:rPr lang="en-US" sz="1600" dirty="0"/>
                  <a:t>We chose equal-weight for the ease of weight allocation</a:t>
                </a:r>
              </a:p>
              <a:p>
                <a:pPr lvl="1"/>
                <a:endParaRPr lang="en-US" sz="1600" dirty="0"/>
              </a:p>
            </p:txBody>
          </p:sp>
        </mc:Choice>
        <mc:Fallback xmlns="">
          <p:sp>
            <p:nvSpPr>
              <p:cNvPr id="3" name="Content Placeholder 2">
                <a:extLst>
                  <a:ext uri="{FF2B5EF4-FFF2-40B4-BE49-F238E27FC236}">
                    <a16:creationId xmlns:a16="http://schemas.microsoft.com/office/drawing/2014/main" id="{C943CD7A-CA6E-4CD0-835A-05182330D394}"/>
                  </a:ext>
                </a:extLst>
              </p:cNvPr>
              <p:cNvSpPr>
                <a:spLocks noGrp="1" noRot="1" noChangeAspect="1" noMove="1" noResize="1" noEditPoints="1" noAdjustHandles="1" noChangeArrowheads="1" noChangeShapeType="1" noTextEdit="1"/>
              </p:cNvSpPr>
              <p:nvPr>
                <p:ph idx="1"/>
              </p:nvPr>
            </p:nvSpPr>
            <p:spPr>
              <a:xfrm>
                <a:off x="695325" y="1125538"/>
                <a:ext cx="10801350" cy="5602433"/>
              </a:xfrm>
              <a:blipFill>
                <a:blip r:embed="rId2"/>
                <a:stretch>
                  <a:fillRect l="-339" t="-108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B420AEA-2611-4822-99E3-E18B559FD51F}"/>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DB628B40-5FCC-49DB-B242-FEFB2533E15C}"/>
                  </a:ext>
                </a:extLst>
              </p:cNvPr>
              <p:cNvGraphicFramePr>
                <a:graphicFrameLocks noGrp="1"/>
              </p:cNvGraphicFramePr>
              <p:nvPr>
                <p:extLst>
                  <p:ext uri="{D42A27DB-BD31-4B8C-83A1-F6EECF244321}">
                    <p14:modId xmlns:p14="http://schemas.microsoft.com/office/powerpoint/2010/main" val="2821230934"/>
                  </p:ext>
                </p:extLst>
              </p:nvPr>
            </p:nvGraphicFramePr>
            <p:xfrm>
              <a:off x="2542902" y="4299131"/>
              <a:ext cx="7106195" cy="1645920"/>
            </p:xfrm>
            <a:graphic>
              <a:graphicData uri="http://schemas.openxmlformats.org/drawingml/2006/table">
                <a:tbl>
                  <a:tblPr firstRow="1" bandRow="1">
                    <a:tableStyleId>{5940675A-B579-460E-94D1-54222C63F5DA}</a:tableStyleId>
                  </a:tblPr>
                  <a:tblGrid>
                    <a:gridCol w="1421239">
                      <a:extLst>
                        <a:ext uri="{9D8B030D-6E8A-4147-A177-3AD203B41FA5}">
                          <a16:colId xmlns:a16="http://schemas.microsoft.com/office/drawing/2014/main" val="2713325703"/>
                        </a:ext>
                      </a:extLst>
                    </a:gridCol>
                    <a:gridCol w="1421239">
                      <a:extLst>
                        <a:ext uri="{9D8B030D-6E8A-4147-A177-3AD203B41FA5}">
                          <a16:colId xmlns:a16="http://schemas.microsoft.com/office/drawing/2014/main" val="1865340581"/>
                        </a:ext>
                      </a:extLst>
                    </a:gridCol>
                    <a:gridCol w="1421239">
                      <a:extLst>
                        <a:ext uri="{9D8B030D-6E8A-4147-A177-3AD203B41FA5}">
                          <a16:colId xmlns:a16="http://schemas.microsoft.com/office/drawing/2014/main" val="353787170"/>
                        </a:ext>
                      </a:extLst>
                    </a:gridCol>
                    <a:gridCol w="1421239">
                      <a:extLst>
                        <a:ext uri="{9D8B030D-6E8A-4147-A177-3AD203B41FA5}">
                          <a16:colId xmlns:a16="http://schemas.microsoft.com/office/drawing/2014/main" val="3935731863"/>
                        </a:ext>
                      </a:extLst>
                    </a:gridCol>
                    <a:gridCol w="1421239">
                      <a:extLst>
                        <a:ext uri="{9D8B030D-6E8A-4147-A177-3AD203B41FA5}">
                          <a16:colId xmlns:a16="http://schemas.microsoft.com/office/drawing/2014/main" val="516352702"/>
                        </a:ext>
                      </a:extLst>
                    </a:gridCol>
                  </a:tblGrid>
                  <a:tr h="263865">
                    <a:tc gridSpan="5">
                      <a:txBody>
                        <a:bodyPr/>
                        <a:lstStyle/>
                        <a:p>
                          <a:pPr algn="ctr"/>
                          <a:r>
                            <a:rPr lang="en-US" sz="1200" b="1" dirty="0"/>
                            <a:t>Equally-weighted portfolio</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532756593"/>
                      </a:ext>
                    </a:extLst>
                  </a:tr>
                  <a:tr h="263865">
                    <a:tc>
                      <a:txBody>
                        <a:bodyPr/>
                        <a:lstStyle/>
                        <a:p>
                          <a:pPr algn="ctr"/>
                          <a:r>
                            <a:rPr lang="en-US" sz="1200" dirty="0"/>
                            <a:t>Bottom </a:t>
                          </a:r>
                          <a14:m>
                            <m:oMath xmlns:m="http://schemas.openxmlformats.org/officeDocument/2006/math">
                              <m:r>
                                <m:rPr>
                                  <m:sty m:val="p"/>
                                </m:rPr>
                                <a:rPr lang="en-US" sz="1200" b="0" i="0" smtClean="0">
                                  <a:latin typeface="Cambria Math" panose="02040503050406030204" pitchFamily="18" charset="0"/>
                                </a:rPr>
                                <m:t>chn</m:t>
                              </m:r>
                              <m:r>
                                <a:rPr lang="en-US" sz="1200" b="0" i="0" smtClean="0">
                                  <a:latin typeface="Cambria Math" panose="02040503050406030204" pitchFamily="18" charset="0"/>
                                </a:rPr>
                                <m:t>.</m:t>
                              </m:r>
                              <m:r>
                                <a:rPr lang="en-US" sz="1200" b="0" i="1" smtClean="0">
                                  <a:latin typeface="Cambria Math" panose="02040503050406030204" pitchFamily="18" charset="0"/>
                                </a:rPr>
                                <m:t>𝛽</m:t>
                              </m:r>
                            </m:oMath>
                          </a14:m>
                          <a:endParaRPr lang="en-US" sz="1200" dirty="0"/>
                        </a:p>
                      </a:txBody>
                      <a:tcPr anchor="ctr"/>
                    </a:tc>
                    <a:tc>
                      <a:txBody>
                        <a:bodyPr/>
                        <a:lstStyle/>
                        <a:p>
                          <a:pPr algn="ctr"/>
                          <a:r>
                            <a:rPr lang="en-US" sz="1200" dirty="0"/>
                            <a:t>…</a:t>
                          </a:r>
                        </a:p>
                      </a:txBody>
                      <a:tcPr anchor="ctr"/>
                    </a:tc>
                    <a:tc>
                      <a:txBody>
                        <a:bodyPr/>
                        <a:lstStyle/>
                        <a:p>
                          <a:pPr algn="ctr"/>
                          <a:r>
                            <a:rPr lang="en-US" sz="1200" dirty="0"/>
                            <a:t>Other sectors</a:t>
                          </a:r>
                        </a:p>
                      </a:txBody>
                      <a:tcPr anchor="ctr"/>
                    </a:tc>
                    <a:tc>
                      <a:txBody>
                        <a:bodyPr/>
                        <a:lstStyle/>
                        <a:p>
                          <a:pPr algn="ctr"/>
                          <a:r>
                            <a:rPr lang="en-US" sz="1200" dirty="0"/>
                            <a:t>….</a:t>
                          </a:r>
                        </a:p>
                      </a:txBody>
                      <a:tcPr anchor="ctr"/>
                    </a:tc>
                    <a:tc>
                      <a:txBody>
                        <a:bodyPr/>
                        <a:lstStyle/>
                        <a:p>
                          <a:pPr algn="ctr"/>
                          <a:r>
                            <a:rPr lang="en-US" sz="1200" dirty="0"/>
                            <a:t>Top </a:t>
                          </a:r>
                          <a14:m>
                            <m:oMath xmlns:m="http://schemas.openxmlformats.org/officeDocument/2006/math">
                              <m:r>
                                <m:rPr>
                                  <m:sty m:val="p"/>
                                </m:rPr>
                                <a:rPr lang="en-US" sz="1200" b="0" i="0" smtClean="0">
                                  <a:latin typeface="Cambria Math" panose="02040503050406030204" pitchFamily="18" charset="0"/>
                                </a:rPr>
                                <m:t>chn</m:t>
                              </m:r>
                              <m:r>
                                <a:rPr lang="en-US" sz="1200" b="0" i="0" smtClean="0">
                                  <a:latin typeface="Cambria Math" panose="02040503050406030204" pitchFamily="18" charset="0"/>
                                </a:rPr>
                                <m:t>.</m:t>
                              </m:r>
                              <m:r>
                                <a:rPr lang="en-US" sz="1200" b="0" i="1" smtClean="0">
                                  <a:latin typeface="Cambria Math" panose="02040503050406030204" pitchFamily="18" charset="0"/>
                                </a:rPr>
                                <m:t>𝛽</m:t>
                              </m:r>
                            </m:oMath>
                          </a14:m>
                          <a:endParaRPr lang="en-US" sz="1200" dirty="0"/>
                        </a:p>
                      </a:txBody>
                      <a:tcPr anchor="ctr"/>
                    </a:tc>
                    <a:extLst>
                      <a:ext uri="{0D108BD9-81ED-4DB2-BD59-A6C34878D82A}">
                        <a16:rowId xmlns:a16="http://schemas.microsoft.com/office/drawing/2014/main" val="1986306941"/>
                      </a:ext>
                    </a:extLst>
                  </a:tr>
                  <a:tr h="263865">
                    <a:tc>
                      <a:txBody>
                        <a:bodyPr/>
                        <a:lstStyle/>
                        <a:p>
                          <a:pPr algn="ctr"/>
                          <a:r>
                            <a:rPr lang="en-US" sz="1200" dirty="0"/>
                            <a:t>1/11</a:t>
                          </a:r>
                        </a:p>
                      </a:txBody>
                      <a:tcPr anchor="ctr"/>
                    </a:tc>
                    <a:tc>
                      <a:txBody>
                        <a:bodyPr/>
                        <a:lstStyle/>
                        <a:p>
                          <a:pPr algn="ctr"/>
                          <a:r>
                            <a:rPr lang="en-US" sz="1200" dirty="0"/>
                            <a:t>…</a:t>
                          </a:r>
                        </a:p>
                      </a:txBody>
                      <a:tcPr anchor="ctr"/>
                    </a:tc>
                    <a:tc>
                      <a:txBody>
                        <a:bodyPr/>
                        <a:lstStyle/>
                        <a:p>
                          <a:pPr algn="ctr"/>
                          <a:r>
                            <a:rPr lang="en-US" sz="1200" dirty="0"/>
                            <a:t>1/11</a:t>
                          </a:r>
                        </a:p>
                      </a:txBody>
                      <a:tcPr anchor="ctr"/>
                    </a:tc>
                    <a:tc>
                      <a:txBody>
                        <a:bodyPr/>
                        <a:lstStyle/>
                        <a:p>
                          <a:pPr algn="ctr"/>
                          <a:r>
                            <a:rPr lang="en-US" sz="1200" dirty="0"/>
                            <a:t>…</a:t>
                          </a:r>
                        </a:p>
                      </a:txBody>
                      <a:tcPr anchor="ctr"/>
                    </a:tc>
                    <a:tc>
                      <a:txBody>
                        <a:bodyPr/>
                        <a:lstStyle/>
                        <a:p>
                          <a:pPr algn="ctr"/>
                          <a:r>
                            <a:rPr lang="en-US" sz="1200" dirty="0"/>
                            <a:t>1/11</a:t>
                          </a:r>
                        </a:p>
                      </a:txBody>
                      <a:tcPr anchor="ctr"/>
                    </a:tc>
                    <a:extLst>
                      <a:ext uri="{0D108BD9-81ED-4DB2-BD59-A6C34878D82A}">
                        <a16:rowId xmlns:a16="http://schemas.microsoft.com/office/drawing/2014/main" val="2600233539"/>
                      </a:ext>
                    </a:extLst>
                  </a:tr>
                  <a:tr h="263865">
                    <a:tc gridSpan="5">
                      <a:txBody>
                        <a:bodyPr/>
                        <a:lstStyle/>
                        <a:p>
                          <a:pPr algn="ctr"/>
                          <a:r>
                            <a:rPr lang="en-US" sz="1200" b="1" dirty="0"/>
                            <a:t>Adjusted-weights Portfolio</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296680577"/>
                      </a:ext>
                    </a:extLst>
                  </a:tr>
                  <a:tr h="263865">
                    <a:tc>
                      <a:txBody>
                        <a:bodyPr/>
                        <a:lstStyle/>
                        <a:p>
                          <a:pPr algn="ctr"/>
                          <a:r>
                            <a:rPr lang="en-US" sz="1200" dirty="0"/>
                            <a:t>Bottom </a:t>
                          </a:r>
                          <a14:m>
                            <m:oMath xmlns:m="http://schemas.openxmlformats.org/officeDocument/2006/math">
                              <m:r>
                                <m:rPr>
                                  <m:sty m:val="p"/>
                                </m:rPr>
                                <a:rPr lang="en-US" sz="1200" b="0" i="0" smtClean="0">
                                  <a:latin typeface="Cambria Math" panose="02040503050406030204" pitchFamily="18" charset="0"/>
                                </a:rPr>
                                <m:t>chn</m:t>
                              </m:r>
                              <m:r>
                                <a:rPr lang="en-US" sz="1200" b="0" i="0" smtClean="0">
                                  <a:latin typeface="Cambria Math" panose="02040503050406030204" pitchFamily="18" charset="0"/>
                                </a:rPr>
                                <m:t>.</m:t>
                              </m:r>
                              <m:r>
                                <a:rPr lang="en-US" sz="1200" b="0" i="1" smtClean="0">
                                  <a:latin typeface="Cambria Math" panose="02040503050406030204" pitchFamily="18" charset="0"/>
                                </a:rPr>
                                <m:t>𝛽</m:t>
                              </m:r>
                            </m:oMath>
                          </a14:m>
                          <a:endParaRPr lang="en-US" sz="1200" dirty="0"/>
                        </a:p>
                      </a:txBody>
                      <a:tcPr anchor="ctr"/>
                    </a:tc>
                    <a:tc>
                      <a:txBody>
                        <a:bodyPr/>
                        <a:lstStyle/>
                        <a:p>
                          <a:pPr algn="ctr"/>
                          <a:r>
                            <a:rPr lang="en-US" sz="1200" dirty="0"/>
                            <a:t>…</a:t>
                          </a:r>
                        </a:p>
                      </a:txBody>
                      <a:tcPr anchor="ctr"/>
                    </a:tc>
                    <a:tc>
                      <a:txBody>
                        <a:bodyPr/>
                        <a:lstStyle/>
                        <a:p>
                          <a:pPr algn="ctr"/>
                          <a:r>
                            <a:rPr lang="en-US" sz="1200" dirty="0"/>
                            <a:t>Other sectors</a:t>
                          </a:r>
                        </a:p>
                      </a:txBody>
                      <a:tcPr anchor="ctr"/>
                    </a:tc>
                    <a:tc>
                      <a:txBody>
                        <a:bodyPr/>
                        <a:lstStyle/>
                        <a:p>
                          <a:pPr algn="ctr"/>
                          <a:r>
                            <a:rPr lang="en-US" sz="1200" dirty="0"/>
                            <a:t>…</a:t>
                          </a:r>
                        </a:p>
                      </a:txBody>
                      <a:tcPr anchor="ctr"/>
                    </a:tc>
                    <a:tc>
                      <a:txBody>
                        <a:bodyPr/>
                        <a:lstStyle/>
                        <a:p>
                          <a:pPr algn="ctr"/>
                          <a:r>
                            <a:rPr lang="en-US" sz="1200" dirty="0"/>
                            <a:t>Top </a:t>
                          </a:r>
                          <a14:m>
                            <m:oMath xmlns:m="http://schemas.openxmlformats.org/officeDocument/2006/math">
                              <m:r>
                                <m:rPr>
                                  <m:sty m:val="p"/>
                                </m:rPr>
                                <a:rPr lang="en-US" sz="1200" b="0" i="0" smtClean="0">
                                  <a:latin typeface="Cambria Math" panose="02040503050406030204" pitchFamily="18" charset="0"/>
                                </a:rPr>
                                <m:t>chn</m:t>
                              </m:r>
                              <m:r>
                                <a:rPr lang="en-US" sz="1200" b="0" i="0" smtClean="0">
                                  <a:latin typeface="Cambria Math" panose="02040503050406030204" pitchFamily="18" charset="0"/>
                                </a:rPr>
                                <m:t>.</m:t>
                              </m:r>
                              <m:r>
                                <a:rPr lang="en-US" sz="1200" b="0" i="1" smtClean="0">
                                  <a:latin typeface="Cambria Math" panose="02040503050406030204" pitchFamily="18" charset="0"/>
                                </a:rPr>
                                <m:t>𝛽</m:t>
                              </m:r>
                            </m:oMath>
                          </a14:m>
                          <a:endParaRPr lang="en-US" sz="1200" dirty="0"/>
                        </a:p>
                      </a:txBody>
                      <a:tcPr anchor="ctr"/>
                    </a:tc>
                    <a:extLst>
                      <a:ext uri="{0D108BD9-81ED-4DB2-BD59-A6C34878D82A}">
                        <a16:rowId xmlns:a16="http://schemas.microsoft.com/office/drawing/2014/main" val="1501665326"/>
                      </a:ext>
                    </a:extLst>
                  </a:tr>
                  <a:tr h="263865">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dirty="0"/>
                            <a:t>1/11</a:t>
                          </a:r>
                          <a:r>
                            <a:rPr lang="en-US" sz="1200" dirty="0">
                              <a:solidFill>
                                <a:srgbClr val="FF0000"/>
                              </a:solidFill>
                            </a:rPr>
                            <a:t>*(-100%)</a:t>
                          </a:r>
                        </a:p>
                      </a:txBody>
                      <a:tcPr anchor="ctr"/>
                    </a:tc>
                    <a:tc>
                      <a:txBody>
                        <a:bodyPr/>
                        <a:lstStyle/>
                        <a:p>
                          <a:pPr algn="ctr"/>
                          <a:r>
                            <a:rPr lang="en-US" sz="1200"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dirty="0"/>
                            <a:t>1/11</a:t>
                          </a:r>
                        </a:p>
                      </a:txBody>
                      <a:tcPr anchor="ctr"/>
                    </a:tc>
                    <a:tc>
                      <a:txBody>
                        <a:bodyPr/>
                        <a:lstStyle/>
                        <a:p>
                          <a:pPr algn="ctr"/>
                          <a:r>
                            <a:rPr lang="en-US" sz="1200"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dirty="0"/>
                            <a:t>1/11</a:t>
                          </a:r>
                          <a:r>
                            <a:rPr lang="en-US" sz="1200" dirty="0">
                              <a:solidFill>
                                <a:srgbClr val="FF0000"/>
                              </a:solidFill>
                            </a:rPr>
                            <a:t>*(200%)</a:t>
                          </a:r>
                        </a:p>
                      </a:txBody>
                      <a:tcPr anchor="ctr"/>
                    </a:tc>
                    <a:extLst>
                      <a:ext uri="{0D108BD9-81ED-4DB2-BD59-A6C34878D82A}">
                        <a16:rowId xmlns:a16="http://schemas.microsoft.com/office/drawing/2014/main" val="1010371707"/>
                      </a:ext>
                    </a:extLst>
                  </a:tr>
                </a:tbl>
              </a:graphicData>
            </a:graphic>
          </p:graphicFrame>
        </mc:Choice>
        <mc:Fallback xmlns="">
          <p:graphicFrame>
            <p:nvGraphicFramePr>
              <p:cNvPr id="7" name="Table 6">
                <a:extLst>
                  <a:ext uri="{FF2B5EF4-FFF2-40B4-BE49-F238E27FC236}">
                    <a16:creationId xmlns:a16="http://schemas.microsoft.com/office/drawing/2014/main" id="{DB628B40-5FCC-49DB-B242-FEFB2533E15C}"/>
                  </a:ext>
                </a:extLst>
              </p:cNvPr>
              <p:cNvGraphicFramePr>
                <a:graphicFrameLocks noGrp="1"/>
              </p:cNvGraphicFramePr>
              <p:nvPr>
                <p:extLst>
                  <p:ext uri="{D42A27DB-BD31-4B8C-83A1-F6EECF244321}">
                    <p14:modId xmlns:p14="http://schemas.microsoft.com/office/powerpoint/2010/main" val="2821230934"/>
                  </p:ext>
                </p:extLst>
              </p:nvPr>
            </p:nvGraphicFramePr>
            <p:xfrm>
              <a:off x="2542902" y="4299131"/>
              <a:ext cx="7106195" cy="1645920"/>
            </p:xfrm>
            <a:graphic>
              <a:graphicData uri="http://schemas.openxmlformats.org/drawingml/2006/table">
                <a:tbl>
                  <a:tblPr firstRow="1" bandRow="1">
                    <a:tableStyleId>{5940675A-B579-460E-94D1-54222C63F5DA}</a:tableStyleId>
                  </a:tblPr>
                  <a:tblGrid>
                    <a:gridCol w="1421239">
                      <a:extLst>
                        <a:ext uri="{9D8B030D-6E8A-4147-A177-3AD203B41FA5}">
                          <a16:colId xmlns:a16="http://schemas.microsoft.com/office/drawing/2014/main" val="2713325703"/>
                        </a:ext>
                      </a:extLst>
                    </a:gridCol>
                    <a:gridCol w="1421239">
                      <a:extLst>
                        <a:ext uri="{9D8B030D-6E8A-4147-A177-3AD203B41FA5}">
                          <a16:colId xmlns:a16="http://schemas.microsoft.com/office/drawing/2014/main" val="1865340581"/>
                        </a:ext>
                      </a:extLst>
                    </a:gridCol>
                    <a:gridCol w="1421239">
                      <a:extLst>
                        <a:ext uri="{9D8B030D-6E8A-4147-A177-3AD203B41FA5}">
                          <a16:colId xmlns:a16="http://schemas.microsoft.com/office/drawing/2014/main" val="353787170"/>
                        </a:ext>
                      </a:extLst>
                    </a:gridCol>
                    <a:gridCol w="1421239">
                      <a:extLst>
                        <a:ext uri="{9D8B030D-6E8A-4147-A177-3AD203B41FA5}">
                          <a16:colId xmlns:a16="http://schemas.microsoft.com/office/drawing/2014/main" val="3935731863"/>
                        </a:ext>
                      </a:extLst>
                    </a:gridCol>
                    <a:gridCol w="1421239">
                      <a:extLst>
                        <a:ext uri="{9D8B030D-6E8A-4147-A177-3AD203B41FA5}">
                          <a16:colId xmlns:a16="http://schemas.microsoft.com/office/drawing/2014/main" val="516352702"/>
                        </a:ext>
                      </a:extLst>
                    </a:gridCol>
                  </a:tblGrid>
                  <a:tr h="274320">
                    <a:tc gridSpan="5">
                      <a:txBody>
                        <a:bodyPr/>
                        <a:lstStyle/>
                        <a:p>
                          <a:pPr algn="ctr"/>
                          <a:r>
                            <a:rPr lang="en-US" sz="1200" b="1" dirty="0"/>
                            <a:t>Equally-weighted portfolio</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532756593"/>
                      </a:ext>
                    </a:extLst>
                  </a:tr>
                  <a:tr h="274320">
                    <a:tc>
                      <a:txBody>
                        <a:bodyPr/>
                        <a:lstStyle/>
                        <a:p>
                          <a:endParaRPr lang="en-US"/>
                        </a:p>
                      </a:txBody>
                      <a:tcPr anchor="ctr">
                        <a:blipFill>
                          <a:blip r:embed="rId3"/>
                          <a:stretch>
                            <a:fillRect l="-429" t="-102222" r="-401288" b="-415556"/>
                          </a:stretch>
                        </a:blipFill>
                      </a:tcPr>
                    </a:tc>
                    <a:tc>
                      <a:txBody>
                        <a:bodyPr/>
                        <a:lstStyle/>
                        <a:p>
                          <a:pPr algn="ctr"/>
                          <a:r>
                            <a:rPr lang="en-US" sz="1200" dirty="0"/>
                            <a:t>…</a:t>
                          </a:r>
                        </a:p>
                      </a:txBody>
                      <a:tcPr anchor="ctr"/>
                    </a:tc>
                    <a:tc>
                      <a:txBody>
                        <a:bodyPr/>
                        <a:lstStyle/>
                        <a:p>
                          <a:pPr algn="ctr"/>
                          <a:r>
                            <a:rPr lang="en-US" sz="1200" dirty="0"/>
                            <a:t>Other sectors</a:t>
                          </a:r>
                        </a:p>
                      </a:txBody>
                      <a:tcPr anchor="ctr"/>
                    </a:tc>
                    <a:tc>
                      <a:txBody>
                        <a:bodyPr/>
                        <a:lstStyle/>
                        <a:p>
                          <a:pPr algn="ctr"/>
                          <a:r>
                            <a:rPr lang="en-US" sz="1200" dirty="0"/>
                            <a:t>….</a:t>
                          </a:r>
                        </a:p>
                      </a:txBody>
                      <a:tcPr anchor="ctr"/>
                    </a:tc>
                    <a:tc>
                      <a:txBody>
                        <a:bodyPr/>
                        <a:lstStyle/>
                        <a:p>
                          <a:endParaRPr lang="en-US"/>
                        </a:p>
                      </a:txBody>
                      <a:tcPr anchor="ctr">
                        <a:blipFill>
                          <a:blip r:embed="rId3"/>
                          <a:stretch>
                            <a:fillRect l="-400858" t="-102222" r="-858" b="-415556"/>
                          </a:stretch>
                        </a:blipFill>
                      </a:tcPr>
                    </a:tc>
                    <a:extLst>
                      <a:ext uri="{0D108BD9-81ED-4DB2-BD59-A6C34878D82A}">
                        <a16:rowId xmlns:a16="http://schemas.microsoft.com/office/drawing/2014/main" val="1986306941"/>
                      </a:ext>
                    </a:extLst>
                  </a:tr>
                  <a:tr h="274320">
                    <a:tc>
                      <a:txBody>
                        <a:bodyPr/>
                        <a:lstStyle/>
                        <a:p>
                          <a:pPr algn="ctr"/>
                          <a:r>
                            <a:rPr lang="en-US" sz="1200" dirty="0"/>
                            <a:t>1/11</a:t>
                          </a:r>
                        </a:p>
                      </a:txBody>
                      <a:tcPr anchor="ctr"/>
                    </a:tc>
                    <a:tc>
                      <a:txBody>
                        <a:bodyPr/>
                        <a:lstStyle/>
                        <a:p>
                          <a:pPr algn="ctr"/>
                          <a:r>
                            <a:rPr lang="en-US" sz="1200" dirty="0"/>
                            <a:t>…</a:t>
                          </a:r>
                        </a:p>
                      </a:txBody>
                      <a:tcPr anchor="ctr"/>
                    </a:tc>
                    <a:tc>
                      <a:txBody>
                        <a:bodyPr/>
                        <a:lstStyle/>
                        <a:p>
                          <a:pPr algn="ctr"/>
                          <a:r>
                            <a:rPr lang="en-US" sz="1200" dirty="0"/>
                            <a:t>1/11</a:t>
                          </a:r>
                        </a:p>
                      </a:txBody>
                      <a:tcPr anchor="ctr"/>
                    </a:tc>
                    <a:tc>
                      <a:txBody>
                        <a:bodyPr/>
                        <a:lstStyle/>
                        <a:p>
                          <a:pPr algn="ctr"/>
                          <a:r>
                            <a:rPr lang="en-US" sz="1200" dirty="0"/>
                            <a:t>…</a:t>
                          </a:r>
                        </a:p>
                      </a:txBody>
                      <a:tcPr anchor="ctr"/>
                    </a:tc>
                    <a:tc>
                      <a:txBody>
                        <a:bodyPr/>
                        <a:lstStyle/>
                        <a:p>
                          <a:pPr algn="ctr"/>
                          <a:r>
                            <a:rPr lang="en-US" sz="1200" dirty="0"/>
                            <a:t>1/11</a:t>
                          </a:r>
                        </a:p>
                      </a:txBody>
                      <a:tcPr anchor="ctr"/>
                    </a:tc>
                    <a:extLst>
                      <a:ext uri="{0D108BD9-81ED-4DB2-BD59-A6C34878D82A}">
                        <a16:rowId xmlns:a16="http://schemas.microsoft.com/office/drawing/2014/main" val="2600233539"/>
                      </a:ext>
                    </a:extLst>
                  </a:tr>
                  <a:tr h="274320">
                    <a:tc gridSpan="5">
                      <a:txBody>
                        <a:bodyPr/>
                        <a:lstStyle/>
                        <a:p>
                          <a:pPr algn="ctr"/>
                          <a:r>
                            <a:rPr lang="en-US" sz="1200" b="1" dirty="0"/>
                            <a:t>Adjusted-weights Portfolio</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296680577"/>
                      </a:ext>
                    </a:extLst>
                  </a:tr>
                  <a:tr h="274320">
                    <a:tc>
                      <a:txBody>
                        <a:bodyPr/>
                        <a:lstStyle/>
                        <a:p>
                          <a:endParaRPr lang="en-US"/>
                        </a:p>
                      </a:txBody>
                      <a:tcPr anchor="ctr">
                        <a:blipFill>
                          <a:blip r:embed="rId3"/>
                          <a:stretch>
                            <a:fillRect l="-429" t="-404444" r="-401288" b="-113333"/>
                          </a:stretch>
                        </a:blipFill>
                      </a:tcPr>
                    </a:tc>
                    <a:tc>
                      <a:txBody>
                        <a:bodyPr/>
                        <a:lstStyle/>
                        <a:p>
                          <a:pPr algn="ctr"/>
                          <a:r>
                            <a:rPr lang="en-US" sz="1200" dirty="0"/>
                            <a:t>…</a:t>
                          </a:r>
                        </a:p>
                      </a:txBody>
                      <a:tcPr anchor="ctr"/>
                    </a:tc>
                    <a:tc>
                      <a:txBody>
                        <a:bodyPr/>
                        <a:lstStyle/>
                        <a:p>
                          <a:pPr algn="ctr"/>
                          <a:r>
                            <a:rPr lang="en-US" sz="1200" dirty="0"/>
                            <a:t>Other sectors</a:t>
                          </a:r>
                        </a:p>
                      </a:txBody>
                      <a:tcPr anchor="ctr"/>
                    </a:tc>
                    <a:tc>
                      <a:txBody>
                        <a:bodyPr/>
                        <a:lstStyle/>
                        <a:p>
                          <a:pPr algn="ctr"/>
                          <a:r>
                            <a:rPr lang="en-US" sz="1200" dirty="0"/>
                            <a:t>…</a:t>
                          </a:r>
                        </a:p>
                      </a:txBody>
                      <a:tcPr anchor="ctr"/>
                    </a:tc>
                    <a:tc>
                      <a:txBody>
                        <a:bodyPr/>
                        <a:lstStyle/>
                        <a:p>
                          <a:endParaRPr lang="en-US"/>
                        </a:p>
                      </a:txBody>
                      <a:tcPr anchor="ctr">
                        <a:blipFill>
                          <a:blip r:embed="rId3"/>
                          <a:stretch>
                            <a:fillRect l="-400858" t="-404444" r="-858" b="-113333"/>
                          </a:stretch>
                        </a:blipFill>
                      </a:tcPr>
                    </a:tc>
                    <a:extLst>
                      <a:ext uri="{0D108BD9-81ED-4DB2-BD59-A6C34878D82A}">
                        <a16:rowId xmlns:a16="http://schemas.microsoft.com/office/drawing/2014/main" val="1501665326"/>
                      </a:ext>
                    </a:extLst>
                  </a:tr>
                  <a:tr h="27432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dirty="0"/>
                            <a:t>1/11</a:t>
                          </a:r>
                          <a:r>
                            <a:rPr lang="en-US" sz="1200" dirty="0">
                              <a:solidFill>
                                <a:srgbClr val="FF0000"/>
                              </a:solidFill>
                            </a:rPr>
                            <a:t>*(-100%)</a:t>
                          </a:r>
                        </a:p>
                      </a:txBody>
                      <a:tcPr anchor="ctr"/>
                    </a:tc>
                    <a:tc>
                      <a:txBody>
                        <a:bodyPr/>
                        <a:lstStyle/>
                        <a:p>
                          <a:pPr algn="ctr"/>
                          <a:r>
                            <a:rPr lang="en-US" sz="1200"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dirty="0"/>
                            <a:t>1/11</a:t>
                          </a:r>
                        </a:p>
                      </a:txBody>
                      <a:tcPr anchor="ctr"/>
                    </a:tc>
                    <a:tc>
                      <a:txBody>
                        <a:bodyPr/>
                        <a:lstStyle/>
                        <a:p>
                          <a:pPr algn="ctr"/>
                          <a:r>
                            <a:rPr lang="en-US" sz="1200"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200" dirty="0"/>
                            <a:t>1/11</a:t>
                          </a:r>
                          <a:r>
                            <a:rPr lang="en-US" sz="1200" dirty="0">
                              <a:solidFill>
                                <a:srgbClr val="FF0000"/>
                              </a:solidFill>
                            </a:rPr>
                            <a:t>*(200%)</a:t>
                          </a:r>
                        </a:p>
                      </a:txBody>
                      <a:tcPr anchor="ctr"/>
                    </a:tc>
                    <a:extLst>
                      <a:ext uri="{0D108BD9-81ED-4DB2-BD59-A6C34878D82A}">
                        <a16:rowId xmlns:a16="http://schemas.microsoft.com/office/drawing/2014/main" val="1010371707"/>
                      </a:ext>
                    </a:extLst>
                  </a:tr>
                </a:tbl>
              </a:graphicData>
            </a:graphic>
          </p:graphicFrame>
        </mc:Fallback>
      </mc:AlternateContent>
    </p:spTree>
    <p:extLst>
      <p:ext uri="{BB962C8B-B14F-4D97-AF65-F5344CB8AC3E}">
        <p14:creationId xmlns:p14="http://schemas.microsoft.com/office/powerpoint/2010/main" val="3700392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048D-F3EB-4960-BB26-B33F124B9D84}"/>
              </a:ext>
            </a:extLst>
          </p:cNvPr>
          <p:cNvSpPr>
            <a:spLocks noGrp="1"/>
          </p:cNvSpPr>
          <p:nvPr>
            <p:ph type="title"/>
          </p:nvPr>
        </p:nvSpPr>
        <p:spPr/>
        <p:txBody>
          <a:bodyPr/>
          <a:lstStyle/>
          <a:p>
            <a:r>
              <a:rPr lang="en-US" dirty="0"/>
              <a:t>Sector Allocation – Topic 1, In-sample vs. Out-of-sample</a:t>
            </a:r>
          </a:p>
        </p:txBody>
      </p:sp>
      <p:sp>
        <p:nvSpPr>
          <p:cNvPr id="5" name="Slide Number Placeholder 4">
            <a:extLst>
              <a:ext uri="{FF2B5EF4-FFF2-40B4-BE49-F238E27FC236}">
                <a16:creationId xmlns:a16="http://schemas.microsoft.com/office/drawing/2014/main" id="{DB420AEA-2611-4822-99E3-E18B559FD51F}"/>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pic>
        <p:nvPicPr>
          <p:cNvPr id="12" name="Content Placeholder 11">
            <a:extLst>
              <a:ext uri="{FF2B5EF4-FFF2-40B4-BE49-F238E27FC236}">
                <a16:creationId xmlns:a16="http://schemas.microsoft.com/office/drawing/2014/main" id="{DEE3B6AE-A1AD-4A8E-8DE8-21FA8051BE20}"/>
              </a:ext>
            </a:extLst>
          </p:cNvPr>
          <p:cNvPicPr>
            <a:picLocks noGrp="1" noChangeAspect="1"/>
          </p:cNvPicPr>
          <p:nvPr>
            <p:ph idx="1"/>
          </p:nvPr>
        </p:nvPicPr>
        <p:blipFill>
          <a:blip r:embed="rId3"/>
          <a:stretch>
            <a:fillRect/>
          </a:stretch>
        </p:blipFill>
        <p:spPr>
          <a:xfrm>
            <a:off x="503121" y="1146177"/>
            <a:ext cx="5553123" cy="4251820"/>
          </a:xfrm>
          <a:prstGeom prst="rect">
            <a:avLst/>
          </a:prstGeom>
        </p:spPr>
      </p:pic>
      <p:sp>
        <p:nvSpPr>
          <p:cNvPr id="8" name="Content Placeholder 3">
            <a:extLst>
              <a:ext uri="{FF2B5EF4-FFF2-40B4-BE49-F238E27FC236}">
                <a16:creationId xmlns:a16="http://schemas.microsoft.com/office/drawing/2014/main" id="{F540B54B-E982-491F-A680-E548EA76EDF0}"/>
              </a:ext>
            </a:extLst>
          </p:cNvPr>
          <p:cNvSpPr txBox="1">
            <a:spLocks/>
          </p:cNvSpPr>
          <p:nvPr/>
        </p:nvSpPr>
        <p:spPr>
          <a:xfrm>
            <a:off x="6056244" y="1125538"/>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3">
            <a:extLst>
              <a:ext uri="{FF2B5EF4-FFF2-40B4-BE49-F238E27FC236}">
                <a16:creationId xmlns:a16="http://schemas.microsoft.com/office/drawing/2014/main" id="{96D4B36D-D387-4032-B4EA-399BB72C3769}"/>
              </a:ext>
            </a:extLst>
          </p:cNvPr>
          <p:cNvSpPr txBox="1">
            <a:spLocks/>
          </p:cNvSpPr>
          <p:nvPr/>
        </p:nvSpPr>
        <p:spPr>
          <a:xfrm>
            <a:off x="5982943" y="1146175"/>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Content Placeholder 3">
            <a:extLst>
              <a:ext uri="{FF2B5EF4-FFF2-40B4-BE49-F238E27FC236}">
                <a16:creationId xmlns:a16="http://schemas.microsoft.com/office/drawing/2014/main" id="{E3971FBC-6CEA-48DA-AFA8-430FB53CFD75}"/>
              </a:ext>
            </a:extLst>
          </p:cNvPr>
          <p:cNvSpPr txBox="1">
            <a:spLocks/>
          </p:cNvSpPr>
          <p:nvPr/>
        </p:nvSpPr>
        <p:spPr>
          <a:xfrm>
            <a:off x="6387965" y="1104901"/>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7" name="Picture 16">
            <a:extLst>
              <a:ext uri="{FF2B5EF4-FFF2-40B4-BE49-F238E27FC236}">
                <a16:creationId xmlns:a16="http://schemas.microsoft.com/office/drawing/2014/main" id="{068ACA93-9EAF-48A1-BC08-505F4AB6F64D}"/>
              </a:ext>
            </a:extLst>
          </p:cNvPr>
          <p:cNvPicPr>
            <a:picLocks noChangeAspect="1"/>
          </p:cNvPicPr>
          <p:nvPr/>
        </p:nvPicPr>
        <p:blipFill>
          <a:blip r:embed="rId4"/>
          <a:stretch>
            <a:fillRect/>
          </a:stretch>
        </p:blipFill>
        <p:spPr>
          <a:xfrm>
            <a:off x="5913120" y="1146175"/>
            <a:ext cx="5956663" cy="4251820"/>
          </a:xfrm>
          <a:prstGeom prst="rect">
            <a:avLst/>
          </a:prstGeom>
        </p:spPr>
      </p:pic>
      <p:sp>
        <p:nvSpPr>
          <p:cNvPr id="18" name="TextBox 17">
            <a:extLst>
              <a:ext uri="{FF2B5EF4-FFF2-40B4-BE49-F238E27FC236}">
                <a16:creationId xmlns:a16="http://schemas.microsoft.com/office/drawing/2014/main" id="{BA499E5B-F4A2-4616-9F43-23C32E328678}"/>
              </a:ext>
            </a:extLst>
          </p:cNvPr>
          <p:cNvSpPr txBox="1"/>
          <p:nvPr/>
        </p:nvSpPr>
        <p:spPr>
          <a:xfrm>
            <a:off x="1942072" y="960433"/>
            <a:ext cx="2675220" cy="307777"/>
          </a:xfrm>
          <a:prstGeom prst="rect">
            <a:avLst/>
          </a:prstGeom>
          <a:noFill/>
        </p:spPr>
        <p:txBody>
          <a:bodyPr wrap="none" rtlCol="0">
            <a:spAutoFit/>
          </a:bodyPr>
          <a:lstStyle/>
          <a:p>
            <a:r>
              <a:rPr lang="en-US" sz="1400" dirty="0"/>
              <a:t>From 2016/11/06 to 2017/06/30</a:t>
            </a:r>
          </a:p>
        </p:txBody>
      </p:sp>
      <p:sp>
        <p:nvSpPr>
          <p:cNvPr id="19" name="TextBox 18">
            <a:extLst>
              <a:ext uri="{FF2B5EF4-FFF2-40B4-BE49-F238E27FC236}">
                <a16:creationId xmlns:a16="http://schemas.microsoft.com/office/drawing/2014/main" id="{2830EC73-A87C-49CA-8171-9D6504DDD3E5}"/>
              </a:ext>
            </a:extLst>
          </p:cNvPr>
          <p:cNvSpPr txBox="1"/>
          <p:nvPr/>
        </p:nvSpPr>
        <p:spPr>
          <a:xfrm>
            <a:off x="7547172" y="979266"/>
            <a:ext cx="2688557" cy="307777"/>
          </a:xfrm>
          <a:prstGeom prst="rect">
            <a:avLst/>
          </a:prstGeom>
          <a:noFill/>
        </p:spPr>
        <p:txBody>
          <a:bodyPr wrap="none" rtlCol="0">
            <a:spAutoFit/>
          </a:bodyPr>
          <a:lstStyle/>
          <a:p>
            <a:r>
              <a:rPr lang="en-US" sz="1400" dirty="0"/>
              <a:t>From 2017/06/30 to 2019/05/24</a:t>
            </a:r>
          </a:p>
        </p:txBody>
      </p:sp>
      <p:graphicFrame>
        <p:nvGraphicFramePr>
          <p:cNvPr id="4" name="Table 3">
            <a:extLst>
              <a:ext uri="{FF2B5EF4-FFF2-40B4-BE49-F238E27FC236}">
                <a16:creationId xmlns:a16="http://schemas.microsoft.com/office/drawing/2014/main" id="{A7014005-F2E1-40A8-9EAC-6D43D9318568}"/>
              </a:ext>
            </a:extLst>
          </p:cNvPr>
          <p:cNvGraphicFramePr>
            <a:graphicFrameLocks noGrp="1"/>
          </p:cNvGraphicFramePr>
          <p:nvPr>
            <p:extLst>
              <p:ext uri="{D42A27DB-BD31-4B8C-83A1-F6EECF244321}">
                <p14:modId xmlns:p14="http://schemas.microsoft.com/office/powerpoint/2010/main" val="3742405010"/>
              </p:ext>
            </p:extLst>
          </p:nvPr>
        </p:nvGraphicFramePr>
        <p:xfrm>
          <a:off x="1364304" y="5060400"/>
          <a:ext cx="3762174" cy="1645920"/>
        </p:xfrm>
        <a:graphic>
          <a:graphicData uri="http://schemas.openxmlformats.org/drawingml/2006/table">
            <a:tbl>
              <a:tblPr firstRow="1" bandRow="1">
                <a:tableStyleId>{2D5ABB26-0587-4C30-8999-92F81FD0307C}</a:tableStyleId>
              </a:tblPr>
              <a:tblGrid>
                <a:gridCol w="1060352">
                  <a:extLst>
                    <a:ext uri="{9D8B030D-6E8A-4147-A177-3AD203B41FA5}">
                      <a16:colId xmlns:a16="http://schemas.microsoft.com/office/drawing/2014/main" val="2017801292"/>
                    </a:ext>
                  </a:extLst>
                </a:gridCol>
                <a:gridCol w="1350911">
                  <a:extLst>
                    <a:ext uri="{9D8B030D-6E8A-4147-A177-3AD203B41FA5}">
                      <a16:colId xmlns:a16="http://schemas.microsoft.com/office/drawing/2014/main" val="1494485345"/>
                    </a:ext>
                  </a:extLst>
                </a:gridCol>
                <a:gridCol w="1350911">
                  <a:extLst>
                    <a:ext uri="{9D8B030D-6E8A-4147-A177-3AD203B41FA5}">
                      <a16:colId xmlns:a16="http://schemas.microsoft.com/office/drawing/2014/main" val="2395324432"/>
                    </a:ext>
                  </a:extLst>
                </a:gridCol>
              </a:tblGrid>
              <a:tr h="252441">
                <a:tc>
                  <a:txBody>
                    <a:bodyPr/>
                    <a:lstStyle/>
                    <a:p>
                      <a:endParaRPr lang="en-US"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dirty="0"/>
                        <a:t>Benchmark</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200" dirty="0">
                          <a:solidFill>
                            <a:srgbClr val="C00000"/>
                          </a:solidFill>
                        </a:rPr>
                        <a:t>Adj. Portfolio</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625813"/>
                  </a:ext>
                </a:extLst>
              </a:tr>
              <a:tr h="252441">
                <a:tc>
                  <a:txBody>
                    <a:bodyPr/>
                    <a:lstStyle/>
                    <a:p>
                      <a:r>
                        <a:rPr lang="en-US" sz="1200" dirty="0"/>
                        <a:t>Ann. Mean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effectLst/>
                        </a:rPr>
                        <a:t>0.03422262</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200" dirty="0">
                          <a:solidFill>
                            <a:srgbClr val="C00000"/>
                          </a:solidFill>
                          <a:effectLst/>
                        </a:rPr>
                        <a:t>0.04142439</a:t>
                      </a:r>
                      <a:endParaRPr lang="en-US" sz="1200" dirty="0">
                        <a:solidFill>
                          <a:srgbClr val="C00000"/>
                        </a:solidFill>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2066319"/>
                  </a:ext>
                </a:extLst>
              </a:tr>
              <a:tr h="252441">
                <a:tc>
                  <a:txBody>
                    <a:bodyPr/>
                    <a:lstStyle/>
                    <a:p>
                      <a:r>
                        <a:rPr lang="en-US" sz="1200" dirty="0"/>
                        <a:t>Ann. SD</a:t>
                      </a:r>
                    </a:p>
                  </a:txBody>
                  <a:tcPr>
                    <a:lnR w="12700" cap="flat" cmpd="sng" algn="ctr">
                      <a:solidFill>
                        <a:schemeClr val="tx1"/>
                      </a:solidFill>
                      <a:prstDash val="solid"/>
                      <a:round/>
                      <a:headEnd type="none" w="med" len="med"/>
                      <a:tailEnd type="none" w="med" len="med"/>
                    </a:lnR>
                  </a:tcPr>
                </a:tc>
                <a:tc>
                  <a:txBody>
                    <a:bodyPr/>
                    <a:lstStyle/>
                    <a:p>
                      <a:r>
                        <a:rPr lang="en-US" sz="1200" dirty="0">
                          <a:effectLst/>
                        </a:rPr>
                        <a:t>0.1256202</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a:solidFill>
                            <a:srgbClr val="C00000"/>
                          </a:solidFill>
                          <a:effectLst/>
                        </a:rPr>
                        <a:t>0.1224488</a:t>
                      </a:r>
                      <a:endParaRPr lang="en-US" sz="1200" dirty="0">
                        <a:solidFill>
                          <a:srgbClr val="C00000"/>
                        </a:solidFill>
                      </a:endParaRPr>
                    </a:p>
                  </a:txBody>
                  <a:tcPr/>
                </a:tc>
                <a:extLst>
                  <a:ext uri="{0D108BD9-81ED-4DB2-BD59-A6C34878D82A}">
                    <a16:rowId xmlns:a16="http://schemas.microsoft.com/office/drawing/2014/main" val="4116644320"/>
                  </a:ext>
                </a:extLst>
              </a:tr>
              <a:tr h="252441">
                <a:tc>
                  <a:txBody>
                    <a:bodyPr/>
                    <a:lstStyle/>
                    <a:p>
                      <a:r>
                        <a:rPr lang="en-US" sz="1200" dirty="0"/>
                        <a:t>SR</a:t>
                      </a:r>
                    </a:p>
                  </a:txBody>
                  <a:tcPr>
                    <a:lnR w="12700" cap="flat" cmpd="sng" algn="ctr">
                      <a:solidFill>
                        <a:schemeClr val="tx1"/>
                      </a:solidFill>
                      <a:prstDash val="solid"/>
                      <a:round/>
                      <a:headEnd type="none" w="med" len="med"/>
                      <a:tailEnd type="none" w="med" len="med"/>
                    </a:lnR>
                  </a:tcPr>
                </a:tc>
                <a:tc>
                  <a:txBody>
                    <a:bodyPr/>
                    <a:lstStyle/>
                    <a:p>
                      <a:r>
                        <a:rPr lang="en-US" sz="1200" dirty="0">
                          <a:effectLst/>
                        </a:rPr>
                        <a:t>0.2724293</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a:solidFill>
                            <a:srgbClr val="C00000"/>
                          </a:solidFill>
                          <a:effectLst/>
                        </a:rPr>
                        <a:t>0.3382998</a:t>
                      </a:r>
                      <a:endParaRPr lang="en-US" sz="1200" dirty="0">
                        <a:solidFill>
                          <a:srgbClr val="C00000"/>
                        </a:solidFill>
                      </a:endParaRPr>
                    </a:p>
                  </a:txBody>
                  <a:tcPr/>
                </a:tc>
                <a:extLst>
                  <a:ext uri="{0D108BD9-81ED-4DB2-BD59-A6C34878D82A}">
                    <a16:rowId xmlns:a16="http://schemas.microsoft.com/office/drawing/2014/main" val="4032354019"/>
                  </a:ext>
                </a:extLst>
              </a:tr>
              <a:tr h="252441">
                <a:tc>
                  <a:txBody>
                    <a:bodyPr/>
                    <a:lstStyle/>
                    <a:p>
                      <a:r>
                        <a:rPr lang="en-US" sz="1200" dirty="0"/>
                        <a:t>Skewness</a:t>
                      </a:r>
                    </a:p>
                  </a:txBody>
                  <a:tcPr>
                    <a:lnR w="12700" cap="flat" cmpd="sng" algn="ctr">
                      <a:solidFill>
                        <a:schemeClr val="tx1"/>
                      </a:solidFill>
                      <a:prstDash val="solid"/>
                      <a:round/>
                      <a:headEnd type="none" w="med" len="med"/>
                      <a:tailEnd type="none" w="med" len="med"/>
                    </a:lnR>
                  </a:tcPr>
                </a:tc>
                <a:tc>
                  <a:txBody>
                    <a:bodyPr/>
                    <a:lstStyle/>
                    <a:p>
                      <a:r>
                        <a:rPr lang="en-US" sz="1200" dirty="0">
                          <a:effectLst/>
                        </a:rPr>
                        <a:t>-0.4255131</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a:solidFill>
                            <a:srgbClr val="C00000"/>
                          </a:solidFill>
                          <a:effectLst/>
                        </a:rPr>
                        <a:t>-0.3447671</a:t>
                      </a:r>
                      <a:endParaRPr lang="en-US" sz="1200" dirty="0">
                        <a:solidFill>
                          <a:srgbClr val="C00000"/>
                        </a:solidFill>
                      </a:endParaRPr>
                    </a:p>
                  </a:txBody>
                  <a:tcPr/>
                </a:tc>
                <a:extLst>
                  <a:ext uri="{0D108BD9-81ED-4DB2-BD59-A6C34878D82A}">
                    <a16:rowId xmlns:a16="http://schemas.microsoft.com/office/drawing/2014/main" val="900148201"/>
                  </a:ext>
                </a:extLst>
              </a:tr>
              <a:tr h="252441">
                <a:tc>
                  <a:txBody>
                    <a:bodyPr/>
                    <a:lstStyle/>
                    <a:p>
                      <a:r>
                        <a:rPr lang="en-US" sz="1200" dirty="0"/>
                        <a:t>Ex. Kurtosis</a:t>
                      </a:r>
                    </a:p>
                  </a:txBody>
                  <a:tcPr>
                    <a:lnR w="12700" cap="flat" cmpd="sng" algn="ctr">
                      <a:solidFill>
                        <a:schemeClr val="tx1"/>
                      </a:solidFill>
                      <a:prstDash val="solid"/>
                      <a:round/>
                      <a:headEnd type="none" w="med" len="med"/>
                      <a:tailEnd type="none" w="med" len="med"/>
                    </a:lnR>
                  </a:tcPr>
                </a:tc>
                <a:tc>
                  <a:txBody>
                    <a:bodyPr/>
                    <a:lstStyle/>
                    <a:p>
                      <a:r>
                        <a:rPr lang="en-US" sz="1200" dirty="0">
                          <a:effectLst/>
                        </a:rPr>
                        <a:t>4.101629</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a:solidFill>
                            <a:srgbClr val="C00000"/>
                          </a:solidFill>
                          <a:effectLst/>
                        </a:rPr>
                        <a:t>4.154757</a:t>
                      </a:r>
                      <a:endParaRPr lang="en-US" sz="1200" dirty="0">
                        <a:solidFill>
                          <a:srgbClr val="C00000"/>
                        </a:solidFill>
                      </a:endParaRPr>
                    </a:p>
                  </a:txBody>
                  <a:tcPr/>
                </a:tc>
                <a:extLst>
                  <a:ext uri="{0D108BD9-81ED-4DB2-BD59-A6C34878D82A}">
                    <a16:rowId xmlns:a16="http://schemas.microsoft.com/office/drawing/2014/main" val="2048022506"/>
                  </a:ext>
                </a:extLst>
              </a:tr>
            </a:tbl>
          </a:graphicData>
        </a:graphic>
      </p:graphicFrame>
      <p:graphicFrame>
        <p:nvGraphicFramePr>
          <p:cNvPr id="14" name="Table 13">
            <a:extLst>
              <a:ext uri="{FF2B5EF4-FFF2-40B4-BE49-F238E27FC236}">
                <a16:creationId xmlns:a16="http://schemas.microsoft.com/office/drawing/2014/main" id="{6E794051-63F3-4CAA-A81D-A3C7AD954EA6}"/>
              </a:ext>
            </a:extLst>
          </p:cNvPr>
          <p:cNvGraphicFramePr>
            <a:graphicFrameLocks noGrp="1"/>
          </p:cNvGraphicFramePr>
          <p:nvPr>
            <p:extLst>
              <p:ext uri="{D42A27DB-BD31-4B8C-83A1-F6EECF244321}">
                <p14:modId xmlns:p14="http://schemas.microsoft.com/office/powerpoint/2010/main" val="1654820862"/>
              </p:ext>
            </p:extLst>
          </p:nvPr>
        </p:nvGraphicFramePr>
        <p:xfrm>
          <a:off x="7086603" y="5060400"/>
          <a:ext cx="3762174" cy="1645920"/>
        </p:xfrm>
        <a:graphic>
          <a:graphicData uri="http://schemas.openxmlformats.org/drawingml/2006/table">
            <a:tbl>
              <a:tblPr firstRow="1" bandRow="1">
                <a:tableStyleId>{2D5ABB26-0587-4C30-8999-92F81FD0307C}</a:tableStyleId>
              </a:tblPr>
              <a:tblGrid>
                <a:gridCol w="1060352">
                  <a:extLst>
                    <a:ext uri="{9D8B030D-6E8A-4147-A177-3AD203B41FA5}">
                      <a16:colId xmlns:a16="http://schemas.microsoft.com/office/drawing/2014/main" val="2017801292"/>
                    </a:ext>
                  </a:extLst>
                </a:gridCol>
                <a:gridCol w="1350911">
                  <a:extLst>
                    <a:ext uri="{9D8B030D-6E8A-4147-A177-3AD203B41FA5}">
                      <a16:colId xmlns:a16="http://schemas.microsoft.com/office/drawing/2014/main" val="1494485345"/>
                    </a:ext>
                  </a:extLst>
                </a:gridCol>
                <a:gridCol w="1350911">
                  <a:extLst>
                    <a:ext uri="{9D8B030D-6E8A-4147-A177-3AD203B41FA5}">
                      <a16:colId xmlns:a16="http://schemas.microsoft.com/office/drawing/2014/main" val="2395324432"/>
                    </a:ext>
                  </a:extLst>
                </a:gridCol>
              </a:tblGrid>
              <a:tr h="218054">
                <a:tc>
                  <a:txBody>
                    <a:bodyPr/>
                    <a:lstStyle/>
                    <a:p>
                      <a:endParaRPr lang="en-US"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dirty="0"/>
                        <a:t>Benchmark</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200" dirty="0">
                          <a:solidFill>
                            <a:srgbClr val="C00000"/>
                          </a:solidFill>
                        </a:rPr>
                        <a:t>Adj. Portfolio</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625813"/>
                  </a:ext>
                </a:extLst>
              </a:tr>
              <a:tr h="218054">
                <a:tc>
                  <a:txBody>
                    <a:bodyPr/>
                    <a:lstStyle/>
                    <a:p>
                      <a:r>
                        <a:rPr lang="en-US" sz="1200" dirty="0"/>
                        <a:t>Ann. Mean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effectLst/>
                        </a:rPr>
                        <a:t>0.06176828</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200" dirty="0">
                          <a:solidFill>
                            <a:srgbClr val="C00000"/>
                          </a:solidFill>
                          <a:effectLst/>
                        </a:rPr>
                        <a:t>0.06620631</a:t>
                      </a:r>
                      <a:endParaRPr lang="en-US" sz="1200" dirty="0">
                        <a:solidFill>
                          <a:srgbClr val="C00000"/>
                        </a:solidFill>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2066319"/>
                  </a:ext>
                </a:extLst>
              </a:tr>
              <a:tr h="218054">
                <a:tc>
                  <a:txBody>
                    <a:bodyPr/>
                    <a:lstStyle/>
                    <a:p>
                      <a:r>
                        <a:rPr lang="en-US" sz="1200" dirty="0"/>
                        <a:t>Ann. SD</a:t>
                      </a:r>
                    </a:p>
                  </a:txBody>
                  <a:tcPr>
                    <a:lnR w="12700" cap="flat" cmpd="sng" algn="ctr">
                      <a:solidFill>
                        <a:schemeClr val="tx1"/>
                      </a:solidFill>
                      <a:prstDash val="solid"/>
                      <a:round/>
                      <a:headEnd type="none" w="med" len="med"/>
                      <a:tailEnd type="none" w="med" len="med"/>
                    </a:lnR>
                  </a:tcPr>
                </a:tc>
                <a:tc>
                  <a:txBody>
                    <a:bodyPr/>
                    <a:lstStyle/>
                    <a:p>
                      <a:r>
                        <a:rPr lang="en-US" sz="1200" dirty="0">
                          <a:effectLst/>
                        </a:rPr>
                        <a:t>0.1243405</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a:solidFill>
                            <a:srgbClr val="C00000"/>
                          </a:solidFill>
                          <a:effectLst/>
                        </a:rPr>
                        <a:t>0.1127184</a:t>
                      </a:r>
                      <a:endParaRPr lang="en-US" sz="1200" dirty="0">
                        <a:solidFill>
                          <a:srgbClr val="C00000"/>
                        </a:solidFill>
                      </a:endParaRPr>
                    </a:p>
                  </a:txBody>
                  <a:tcPr/>
                </a:tc>
                <a:extLst>
                  <a:ext uri="{0D108BD9-81ED-4DB2-BD59-A6C34878D82A}">
                    <a16:rowId xmlns:a16="http://schemas.microsoft.com/office/drawing/2014/main" val="4116644320"/>
                  </a:ext>
                </a:extLst>
              </a:tr>
              <a:tr h="218054">
                <a:tc>
                  <a:txBody>
                    <a:bodyPr/>
                    <a:lstStyle/>
                    <a:p>
                      <a:r>
                        <a:rPr lang="en-US" sz="1200" dirty="0"/>
                        <a:t>SR</a:t>
                      </a:r>
                    </a:p>
                  </a:txBody>
                  <a:tcPr>
                    <a:lnR w="12700" cap="flat" cmpd="sng" algn="ctr">
                      <a:solidFill>
                        <a:schemeClr val="tx1"/>
                      </a:solidFill>
                      <a:prstDash val="solid"/>
                      <a:round/>
                      <a:headEnd type="none" w="med" len="med"/>
                      <a:tailEnd type="none" w="med" len="med"/>
                    </a:lnR>
                  </a:tcPr>
                </a:tc>
                <a:tc>
                  <a:txBody>
                    <a:bodyPr/>
                    <a:lstStyle/>
                    <a:p>
                      <a:r>
                        <a:rPr lang="en-US" sz="1200" dirty="0">
                          <a:effectLst/>
                        </a:rPr>
                        <a:t>0.4967671</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a:solidFill>
                            <a:srgbClr val="C00000"/>
                          </a:solidFill>
                          <a:effectLst/>
                        </a:rPr>
                        <a:t>0.5873604</a:t>
                      </a:r>
                      <a:endParaRPr lang="en-US" sz="1200" dirty="0">
                        <a:solidFill>
                          <a:srgbClr val="C00000"/>
                        </a:solidFill>
                      </a:endParaRPr>
                    </a:p>
                  </a:txBody>
                  <a:tcPr/>
                </a:tc>
                <a:extLst>
                  <a:ext uri="{0D108BD9-81ED-4DB2-BD59-A6C34878D82A}">
                    <a16:rowId xmlns:a16="http://schemas.microsoft.com/office/drawing/2014/main" val="4032354019"/>
                  </a:ext>
                </a:extLst>
              </a:tr>
              <a:tr h="218054">
                <a:tc>
                  <a:txBody>
                    <a:bodyPr/>
                    <a:lstStyle/>
                    <a:p>
                      <a:r>
                        <a:rPr lang="en-US" sz="1200" dirty="0"/>
                        <a:t>Skewness</a:t>
                      </a:r>
                    </a:p>
                  </a:txBody>
                  <a:tcPr>
                    <a:lnR w="12700" cap="flat" cmpd="sng" algn="ctr">
                      <a:solidFill>
                        <a:schemeClr val="tx1"/>
                      </a:solidFill>
                      <a:prstDash val="solid"/>
                      <a:round/>
                      <a:headEnd type="none" w="med" len="med"/>
                      <a:tailEnd type="none" w="med" len="med"/>
                    </a:lnR>
                  </a:tcPr>
                </a:tc>
                <a:tc>
                  <a:txBody>
                    <a:bodyPr/>
                    <a:lstStyle/>
                    <a:p>
                      <a:r>
                        <a:rPr lang="en-US" sz="1200" dirty="0">
                          <a:effectLst/>
                        </a:rPr>
                        <a:t>-0.4804318</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a:solidFill>
                            <a:srgbClr val="C00000"/>
                          </a:solidFill>
                        </a:rPr>
                        <a:t>-0.342091</a:t>
                      </a:r>
                    </a:p>
                  </a:txBody>
                  <a:tcPr/>
                </a:tc>
                <a:extLst>
                  <a:ext uri="{0D108BD9-81ED-4DB2-BD59-A6C34878D82A}">
                    <a16:rowId xmlns:a16="http://schemas.microsoft.com/office/drawing/2014/main" val="900148201"/>
                  </a:ext>
                </a:extLst>
              </a:tr>
              <a:tr h="218054">
                <a:tc>
                  <a:txBody>
                    <a:bodyPr/>
                    <a:lstStyle/>
                    <a:p>
                      <a:r>
                        <a:rPr lang="en-US" sz="1200" dirty="0"/>
                        <a:t>Ex. Kurtosis</a:t>
                      </a:r>
                    </a:p>
                  </a:txBody>
                  <a:tcPr>
                    <a:lnR w="12700" cap="flat" cmpd="sng" algn="ctr">
                      <a:solidFill>
                        <a:schemeClr val="tx1"/>
                      </a:solidFill>
                      <a:prstDash val="solid"/>
                      <a:round/>
                      <a:headEnd type="none" w="med" len="med"/>
                      <a:tailEnd type="none" w="med" len="med"/>
                    </a:lnR>
                  </a:tcPr>
                </a:tc>
                <a:tc>
                  <a:txBody>
                    <a:bodyPr/>
                    <a:lstStyle/>
                    <a:p>
                      <a:r>
                        <a:rPr lang="en-US" sz="1200" dirty="0">
                          <a:effectLst/>
                        </a:rPr>
                        <a:t>4.311413</a:t>
                      </a:r>
                      <a:endParaRPr lang="en-US" sz="1200" dirty="0"/>
                    </a:p>
                  </a:txBody>
                  <a:tcPr>
                    <a:lnL w="12700" cap="flat" cmpd="sng" algn="ctr">
                      <a:solidFill>
                        <a:schemeClr val="tx1"/>
                      </a:solidFill>
                      <a:prstDash val="solid"/>
                      <a:round/>
                      <a:headEnd type="none" w="med" len="med"/>
                      <a:tailEnd type="none" w="med" len="med"/>
                    </a:lnL>
                  </a:tcPr>
                </a:tc>
                <a:tc>
                  <a:txBody>
                    <a:bodyPr/>
                    <a:lstStyle/>
                    <a:p>
                      <a:r>
                        <a:rPr lang="en-US" sz="1200" dirty="0">
                          <a:solidFill>
                            <a:srgbClr val="C00000"/>
                          </a:solidFill>
                          <a:effectLst/>
                        </a:rPr>
                        <a:t>2.548067</a:t>
                      </a:r>
                      <a:endParaRPr lang="en-US" sz="1200" dirty="0">
                        <a:solidFill>
                          <a:srgbClr val="C00000"/>
                        </a:solidFill>
                      </a:endParaRPr>
                    </a:p>
                  </a:txBody>
                  <a:tcPr/>
                </a:tc>
                <a:extLst>
                  <a:ext uri="{0D108BD9-81ED-4DB2-BD59-A6C34878D82A}">
                    <a16:rowId xmlns:a16="http://schemas.microsoft.com/office/drawing/2014/main" val="2048022506"/>
                  </a:ext>
                </a:extLst>
              </a:tr>
            </a:tbl>
          </a:graphicData>
        </a:graphic>
      </p:graphicFrame>
    </p:spTree>
    <p:extLst>
      <p:ext uri="{BB962C8B-B14F-4D97-AF65-F5344CB8AC3E}">
        <p14:creationId xmlns:p14="http://schemas.microsoft.com/office/powerpoint/2010/main" val="1207277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95325" y="2658699"/>
            <a:ext cx="10801350" cy="655784"/>
          </a:xfrm>
        </p:spPr>
        <p:txBody>
          <a:bodyPr>
            <a:normAutofit fontScale="90000"/>
          </a:bodyPr>
          <a:lstStyle/>
          <a:p>
            <a:r>
              <a:rPr lang="en-US" altLang="zh-CN" dirty="0"/>
              <a:t>Thanks.</a:t>
            </a:r>
            <a:br>
              <a:rPr lang="en-US" altLang="zh-CN" dirty="0"/>
            </a:br>
            <a:r>
              <a:rPr lang="en-US" altLang="zh-CN" b="0" dirty="0"/>
              <a:t>Any Questions?</a:t>
            </a:r>
            <a:endParaRPr lang="zh-CN" altLang="en-US" dirty="0"/>
          </a:p>
        </p:txBody>
      </p:sp>
      <p:sp>
        <p:nvSpPr>
          <p:cNvPr id="7" name="文本框 5">
            <a:extLst>
              <a:ext uri="{FF2B5EF4-FFF2-40B4-BE49-F238E27FC236}">
                <a16:creationId xmlns:a16="http://schemas.microsoft.com/office/drawing/2014/main" id="{52A85A40-24AD-4A3A-AE9A-22AC9843DCE0}"/>
              </a:ext>
            </a:extLst>
          </p:cNvPr>
          <p:cNvSpPr txBox="1"/>
          <p:nvPr/>
        </p:nvSpPr>
        <p:spPr>
          <a:xfrm>
            <a:off x="398912" y="279594"/>
            <a:ext cx="592825" cy="478051"/>
          </a:xfrm>
          <a:prstGeom prst="rect">
            <a:avLst/>
          </a:prstGeom>
          <a:noFill/>
          <a:ln w="117475">
            <a:noFill/>
          </a:ln>
        </p:spPr>
        <p:txBody>
          <a:bodyPr wrap="none" rtlCol="0">
            <a:prstTxWarp prst="textPlain">
              <a:avLst/>
            </a:prstTxWarp>
            <a:spAutoFit/>
          </a:bodyPr>
          <a:lstStyle/>
          <a:p>
            <a:r>
              <a:rPr lang="en-US" altLang="zh-CN" sz="1400" dirty="0">
                <a:solidFill>
                  <a:schemeClr val="accent5">
                    <a:lumMod val="100000"/>
                  </a:schemeClr>
                </a:solidFill>
                <a:latin typeface="Impact" panose="020B0806030902050204" pitchFamily="34" charset="0"/>
              </a:rPr>
              <a:t>/05</a:t>
            </a:r>
            <a:endParaRPr lang="zh-CN" altLang="en-US" sz="1350" spc="75"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317716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pPr>
              <a:lnSpc>
                <a:spcPct val="100000"/>
              </a:lnSpc>
            </a:pPr>
            <a:r>
              <a:rPr lang="en-US" altLang="zh-CN" dirty="0"/>
              <a:t>Appendix</a:t>
            </a:r>
          </a:p>
        </p:txBody>
      </p:sp>
      <p:sp>
        <p:nvSpPr>
          <p:cNvPr id="6" name="文本框 5">
            <a:extLst>
              <a:ext uri="{FF2B5EF4-FFF2-40B4-BE49-F238E27FC236}">
                <a16:creationId xmlns:a16="http://schemas.microsoft.com/office/drawing/2014/main" id="{04F69230-F3A6-4586-9371-A858F4763E9F}"/>
              </a:ext>
            </a:extLst>
          </p:cNvPr>
          <p:cNvSpPr txBox="1"/>
          <p:nvPr/>
        </p:nvSpPr>
        <p:spPr>
          <a:xfrm>
            <a:off x="2221894" y="2200275"/>
            <a:ext cx="767637" cy="667432"/>
          </a:xfrm>
          <a:prstGeom prst="rect">
            <a:avLst/>
          </a:prstGeom>
          <a:noFill/>
          <a:ln w="117475">
            <a:noFill/>
          </a:ln>
        </p:spPr>
        <p:txBody>
          <a:bodyPr wrap="none" rtlCol="0">
            <a:prstTxWarp prst="textPlain">
              <a:avLst/>
            </a:prstTxWarp>
            <a:spAutoFit/>
          </a:bodyPr>
          <a:lstStyle/>
          <a:p>
            <a:r>
              <a:rPr lang="en-US" altLang="zh-CN" sz="1400" dirty="0">
                <a:solidFill>
                  <a:schemeClr val="accent6">
                    <a:lumMod val="100000"/>
                  </a:schemeClr>
                </a:solidFill>
                <a:latin typeface="Impact" panose="020B0806030902050204" pitchFamily="34" charset="0"/>
              </a:rPr>
              <a:t>/06</a:t>
            </a:r>
          </a:p>
        </p:txBody>
      </p:sp>
    </p:spTree>
    <p:extLst>
      <p:ext uri="{BB962C8B-B14F-4D97-AF65-F5344CB8AC3E}">
        <p14:creationId xmlns:p14="http://schemas.microsoft.com/office/powerpoint/2010/main" val="4054132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3e8992b5-5db5-46cc-947c-ea2e40ebc0c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C41B3BA-10B8-4573-835C-4A68A861F5EC}"/>
              </a:ext>
            </a:extLst>
          </p:cNvPr>
          <p:cNvGrpSpPr>
            <a:grpSpLocks noChangeAspect="1"/>
          </p:cNvGrpSpPr>
          <p:nvPr>
            <p:custDataLst>
              <p:tags r:id="rId1"/>
            </p:custDataLst>
          </p:nvPr>
        </p:nvGrpSpPr>
        <p:grpSpPr>
          <a:xfrm>
            <a:off x="1359038" y="812409"/>
            <a:ext cx="9494492" cy="3803755"/>
            <a:chOff x="669925" y="1395504"/>
            <a:chExt cx="9280736" cy="3718118"/>
          </a:xfrm>
        </p:grpSpPr>
        <p:cxnSp>
          <p:nvCxnSpPr>
            <p:cNvPr id="6" name="直接连接符 5">
              <a:extLst>
                <a:ext uri="{FF2B5EF4-FFF2-40B4-BE49-F238E27FC236}">
                  <a16:creationId xmlns:a16="http://schemas.microsoft.com/office/drawing/2014/main" id="{641B0BA9-CA05-40C8-A6CE-A60A1E3E9EFA}"/>
                </a:ext>
              </a:extLst>
            </p:cNvPr>
            <p:cNvCxnSpPr/>
            <p:nvPr/>
          </p:nvCxnSpPr>
          <p:spPr>
            <a:xfrm flipH="1">
              <a:off x="669925" y="2388826"/>
              <a:ext cx="757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9FFA9DF-9D30-4463-B0E2-A7BE49762711}"/>
                </a:ext>
              </a:extLst>
            </p:cNvPr>
            <p:cNvCxnSpPr>
              <a:cxnSpLocks/>
            </p:cNvCxnSpPr>
            <p:nvPr/>
          </p:nvCxnSpPr>
          <p:spPr>
            <a:xfrm>
              <a:off x="669925" y="2848657"/>
              <a:ext cx="25910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îś1íḓé">
              <a:extLst>
                <a:ext uri="{FF2B5EF4-FFF2-40B4-BE49-F238E27FC236}">
                  <a16:creationId xmlns:a16="http://schemas.microsoft.com/office/drawing/2014/main" id="{B7658857-FC9E-40E8-95E2-9E4B11B660B0}"/>
                </a:ext>
              </a:extLst>
            </p:cNvPr>
            <p:cNvSpPr txBox="1"/>
            <p:nvPr/>
          </p:nvSpPr>
          <p:spPr>
            <a:xfrm>
              <a:off x="5610256" y="1424279"/>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p>
          </p:txBody>
        </p:sp>
        <p:cxnSp>
          <p:nvCxnSpPr>
            <p:cNvPr id="9" name="直接连接符 8">
              <a:extLst>
                <a:ext uri="{FF2B5EF4-FFF2-40B4-BE49-F238E27FC236}">
                  <a16:creationId xmlns:a16="http://schemas.microsoft.com/office/drawing/2014/main" id="{A61F4552-37ED-40BF-BC8C-4E87712EE41E}"/>
                </a:ext>
              </a:extLst>
            </p:cNvPr>
            <p:cNvCxnSpPr/>
            <p:nvPr/>
          </p:nvCxnSpPr>
          <p:spPr>
            <a:xfrm>
              <a:off x="6208722" y="1395504"/>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íśľíḓé">
              <a:extLst>
                <a:ext uri="{FF2B5EF4-FFF2-40B4-BE49-F238E27FC236}">
                  <a16:creationId xmlns:a16="http://schemas.microsoft.com/office/drawing/2014/main" id="{4D5C24C6-4DD0-4193-AD42-019C1134797B}"/>
                </a:ext>
              </a:extLst>
            </p:cNvPr>
            <p:cNvSpPr txBox="1"/>
            <p:nvPr/>
          </p:nvSpPr>
          <p:spPr bwMode="auto">
            <a:xfrm>
              <a:off x="6313576" y="1468249"/>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a:t>Background &amp; Project Goal</a:t>
              </a:r>
              <a:endParaRPr lang="en-US" altLang="zh-CN" sz="1800" b="1" dirty="0"/>
            </a:p>
          </p:txBody>
        </p:sp>
        <p:sp>
          <p:nvSpPr>
            <p:cNvPr id="12" name="iŝḷiḓè">
              <a:extLst>
                <a:ext uri="{FF2B5EF4-FFF2-40B4-BE49-F238E27FC236}">
                  <a16:creationId xmlns:a16="http://schemas.microsoft.com/office/drawing/2014/main" id="{155B7B1D-E581-4BC5-AC2D-C67488F698D1}"/>
                </a:ext>
              </a:extLst>
            </p:cNvPr>
            <p:cNvSpPr txBox="1"/>
            <p:nvPr/>
          </p:nvSpPr>
          <p:spPr>
            <a:xfrm>
              <a:off x="5610256" y="2224005"/>
              <a:ext cx="503663" cy="461665"/>
            </a:xfrm>
            <a:prstGeom prst="rect">
              <a:avLst/>
            </a:prstGeom>
            <a:noFill/>
          </p:spPr>
          <p:txBody>
            <a:bodyPr wrap="none" anchor="ctr">
              <a:noAutofit/>
            </a:bodyPr>
            <a:lstStyle/>
            <a:p>
              <a:pPr algn="ctr"/>
              <a:r>
                <a:rPr lang="en-US" altLang="zh-CN" sz="2800" dirty="0">
                  <a:solidFill>
                    <a:schemeClr val="accent2">
                      <a:lumMod val="100000"/>
                    </a:schemeClr>
                  </a:solidFill>
                  <a:latin typeface="Impact" panose="020B0806030902050204" pitchFamily="34" charset="0"/>
                </a:rPr>
                <a:t>02</a:t>
              </a:r>
            </a:p>
          </p:txBody>
        </p:sp>
        <p:cxnSp>
          <p:nvCxnSpPr>
            <p:cNvPr id="13" name="直接连接符 12">
              <a:extLst>
                <a:ext uri="{FF2B5EF4-FFF2-40B4-BE49-F238E27FC236}">
                  <a16:creationId xmlns:a16="http://schemas.microsoft.com/office/drawing/2014/main" id="{D67F685F-7A22-497C-8352-5D2DE0E49569}"/>
                </a:ext>
              </a:extLst>
            </p:cNvPr>
            <p:cNvCxnSpPr/>
            <p:nvPr/>
          </p:nvCxnSpPr>
          <p:spPr>
            <a:xfrm>
              <a:off x="6227156" y="2195230"/>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iṥļidê">
              <a:extLst>
                <a:ext uri="{FF2B5EF4-FFF2-40B4-BE49-F238E27FC236}">
                  <a16:creationId xmlns:a16="http://schemas.microsoft.com/office/drawing/2014/main" id="{4D5C24C6-4DD0-4193-AD42-019C1134797B}"/>
                </a:ext>
              </a:extLst>
            </p:cNvPr>
            <p:cNvSpPr txBox="1"/>
            <p:nvPr/>
          </p:nvSpPr>
          <p:spPr bwMode="auto">
            <a:xfrm>
              <a:off x="6340394" y="2275341"/>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Data </a:t>
              </a:r>
            </a:p>
          </p:txBody>
        </p:sp>
        <p:sp>
          <p:nvSpPr>
            <p:cNvPr id="16" name="iṩľíďè">
              <a:extLst>
                <a:ext uri="{FF2B5EF4-FFF2-40B4-BE49-F238E27FC236}">
                  <a16:creationId xmlns:a16="http://schemas.microsoft.com/office/drawing/2014/main" id="{450E66AA-E0D9-4EB8-B7A1-D871088E8745}"/>
                </a:ext>
              </a:extLst>
            </p:cNvPr>
            <p:cNvSpPr txBox="1"/>
            <p:nvPr/>
          </p:nvSpPr>
          <p:spPr>
            <a:xfrm>
              <a:off x="5610256" y="3023731"/>
              <a:ext cx="513282" cy="461665"/>
            </a:xfrm>
            <a:prstGeom prst="rect">
              <a:avLst/>
            </a:prstGeom>
            <a:noFill/>
          </p:spPr>
          <p:txBody>
            <a:bodyPr wrap="none" anchor="ctr">
              <a:noAutofit/>
            </a:bodyPr>
            <a:lstStyle/>
            <a:p>
              <a:pPr algn="ctr"/>
              <a:r>
                <a:rPr lang="en-US" altLang="zh-CN" sz="2800" dirty="0">
                  <a:solidFill>
                    <a:schemeClr val="accent3">
                      <a:lumMod val="100000"/>
                    </a:schemeClr>
                  </a:solidFill>
                  <a:latin typeface="Impact" panose="020B0806030902050204" pitchFamily="34" charset="0"/>
                </a:rPr>
                <a:t>03</a:t>
              </a:r>
            </a:p>
          </p:txBody>
        </p:sp>
        <p:cxnSp>
          <p:nvCxnSpPr>
            <p:cNvPr id="17" name="直接连接符 16">
              <a:extLst>
                <a:ext uri="{FF2B5EF4-FFF2-40B4-BE49-F238E27FC236}">
                  <a16:creationId xmlns:a16="http://schemas.microsoft.com/office/drawing/2014/main" id="{DE3A0122-6407-4916-8DA7-BDDF5A919AED}"/>
                </a:ext>
              </a:extLst>
            </p:cNvPr>
            <p:cNvCxnSpPr/>
            <p:nvPr/>
          </p:nvCxnSpPr>
          <p:spPr>
            <a:xfrm>
              <a:off x="6231966" y="2994956"/>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íṧ1îḋé">
              <a:extLst>
                <a:ext uri="{FF2B5EF4-FFF2-40B4-BE49-F238E27FC236}">
                  <a16:creationId xmlns:a16="http://schemas.microsoft.com/office/drawing/2014/main" id="{39340196-E1AA-4B49-976A-BF366BB2B662}"/>
                </a:ext>
              </a:extLst>
            </p:cNvPr>
            <p:cNvSpPr/>
            <p:nvPr/>
          </p:nvSpPr>
          <p:spPr bwMode="auto">
            <a:xfrm>
              <a:off x="6313576" y="3248384"/>
              <a:ext cx="3610267" cy="31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Logistic &amp; Elastic Net </a:t>
              </a:r>
            </a:p>
          </p:txBody>
        </p:sp>
        <p:sp>
          <p:nvSpPr>
            <p:cNvPr id="19" name="ïŝľîḍé">
              <a:extLst>
                <a:ext uri="{FF2B5EF4-FFF2-40B4-BE49-F238E27FC236}">
                  <a16:creationId xmlns:a16="http://schemas.microsoft.com/office/drawing/2014/main" id="{4D5C24C6-4DD0-4193-AD42-019C1134797B}"/>
                </a:ext>
              </a:extLst>
            </p:cNvPr>
            <p:cNvSpPr txBox="1"/>
            <p:nvPr/>
          </p:nvSpPr>
          <p:spPr bwMode="auto">
            <a:xfrm>
              <a:off x="6318387" y="2921069"/>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regression </a:t>
              </a:r>
            </a:p>
          </p:txBody>
        </p:sp>
        <p:sp>
          <p:nvSpPr>
            <p:cNvPr id="20" name="íṥļîḋe">
              <a:extLst>
                <a:ext uri="{FF2B5EF4-FFF2-40B4-BE49-F238E27FC236}">
                  <a16:creationId xmlns:a16="http://schemas.microsoft.com/office/drawing/2014/main" id="{E991B7BD-C362-4865-88E6-6BB962DB1188}"/>
                </a:ext>
              </a:extLst>
            </p:cNvPr>
            <p:cNvSpPr txBox="1"/>
            <p:nvPr/>
          </p:nvSpPr>
          <p:spPr>
            <a:xfrm>
              <a:off x="5610256" y="3823457"/>
              <a:ext cx="503663" cy="461665"/>
            </a:xfrm>
            <a:prstGeom prst="rect">
              <a:avLst/>
            </a:prstGeom>
            <a:noFill/>
          </p:spPr>
          <p:txBody>
            <a:bodyPr wrap="none" anchor="ctr">
              <a:noAutofit/>
            </a:bodyPr>
            <a:lstStyle/>
            <a:p>
              <a:pPr algn="ctr"/>
              <a:r>
                <a:rPr lang="en-US" altLang="zh-CN" sz="2800" dirty="0">
                  <a:solidFill>
                    <a:schemeClr val="accent4">
                      <a:lumMod val="100000"/>
                    </a:schemeClr>
                  </a:solidFill>
                  <a:latin typeface="Impact" panose="020B0806030902050204" pitchFamily="34" charset="0"/>
                </a:rPr>
                <a:t>04</a:t>
              </a:r>
            </a:p>
          </p:txBody>
        </p:sp>
        <p:cxnSp>
          <p:nvCxnSpPr>
            <p:cNvPr id="21" name="直接连接符 20">
              <a:extLst>
                <a:ext uri="{FF2B5EF4-FFF2-40B4-BE49-F238E27FC236}">
                  <a16:creationId xmlns:a16="http://schemas.microsoft.com/office/drawing/2014/main" id="{AA1310F8-3989-4645-A330-C6663E5FE8B9}"/>
                </a:ext>
              </a:extLst>
            </p:cNvPr>
            <p:cNvCxnSpPr/>
            <p:nvPr/>
          </p:nvCxnSpPr>
          <p:spPr>
            <a:xfrm>
              <a:off x="6227156" y="3794682"/>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îślídè">
              <a:extLst>
                <a:ext uri="{FF2B5EF4-FFF2-40B4-BE49-F238E27FC236}">
                  <a16:creationId xmlns:a16="http://schemas.microsoft.com/office/drawing/2014/main" id="{4D5C24C6-4DD0-4193-AD42-019C1134797B}"/>
                </a:ext>
              </a:extLst>
            </p:cNvPr>
            <p:cNvSpPr txBox="1"/>
            <p:nvPr/>
          </p:nvSpPr>
          <p:spPr bwMode="auto">
            <a:xfrm>
              <a:off x="6340392" y="3787164"/>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b="1" dirty="0"/>
                <a:t>LDA</a:t>
              </a:r>
              <a:r>
                <a:rPr lang="en-US" altLang="zh-CN" sz="1800" b="1" dirty="0"/>
                <a:t> &amp; trading strategy</a:t>
              </a:r>
            </a:p>
          </p:txBody>
        </p:sp>
        <p:sp>
          <p:nvSpPr>
            <p:cNvPr id="24" name="íṣḷíḓê">
              <a:extLst>
                <a:ext uri="{FF2B5EF4-FFF2-40B4-BE49-F238E27FC236}">
                  <a16:creationId xmlns:a16="http://schemas.microsoft.com/office/drawing/2014/main" id="{139390ED-EA05-4E35-A9C4-6BDBA3980935}"/>
                </a:ext>
              </a:extLst>
            </p:cNvPr>
            <p:cNvSpPr txBox="1"/>
            <p:nvPr/>
          </p:nvSpPr>
          <p:spPr>
            <a:xfrm>
              <a:off x="5610256" y="4623183"/>
              <a:ext cx="514885" cy="461665"/>
            </a:xfrm>
            <a:prstGeom prst="rect">
              <a:avLst/>
            </a:prstGeom>
            <a:noFill/>
          </p:spPr>
          <p:txBody>
            <a:bodyPr wrap="none" anchor="ctr">
              <a:noAutofit/>
            </a:bodyPr>
            <a:lstStyle/>
            <a:p>
              <a:pPr algn="ctr"/>
              <a:r>
                <a:rPr lang="en-US" altLang="zh-CN" sz="2800" dirty="0">
                  <a:solidFill>
                    <a:schemeClr val="accent5">
                      <a:lumMod val="100000"/>
                    </a:schemeClr>
                  </a:solidFill>
                  <a:latin typeface="Impact" panose="020B0806030902050204" pitchFamily="34" charset="0"/>
                </a:rPr>
                <a:t>05</a:t>
              </a:r>
            </a:p>
          </p:txBody>
        </p:sp>
        <p:cxnSp>
          <p:nvCxnSpPr>
            <p:cNvPr id="25" name="直接连接符 24">
              <a:extLst>
                <a:ext uri="{FF2B5EF4-FFF2-40B4-BE49-F238E27FC236}">
                  <a16:creationId xmlns:a16="http://schemas.microsoft.com/office/drawing/2014/main" id="{A261B961-697B-42C1-8586-7BC99C0E5EAE}"/>
                </a:ext>
              </a:extLst>
            </p:cNvPr>
            <p:cNvCxnSpPr/>
            <p:nvPr/>
          </p:nvCxnSpPr>
          <p:spPr>
            <a:xfrm>
              <a:off x="6232767" y="4594408"/>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ïṥ1ïďé">
              <a:extLst>
                <a:ext uri="{FF2B5EF4-FFF2-40B4-BE49-F238E27FC236}">
                  <a16:creationId xmlns:a16="http://schemas.microsoft.com/office/drawing/2014/main" id="{4D5C24C6-4DD0-4193-AD42-019C1134797B}"/>
                </a:ext>
              </a:extLst>
            </p:cNvPr>
            <p:cNvSpPr txBox="1"/>
            <p:nvPr/>
          </p:nvSpPr>
          <p:spPr bwMode="auto">
            <a:xfrm>
              <a:off x="6340393" y="4653258"/>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b="1" dirty="0"/>
                <a:t>Q&amp;A </a:t>
              </a:r>
            </a:p>
          </p:txBody>
        </p:sp>
        <p:sp>
          <p:nvSpPr>
            <p:cNvPr id="32" name="ïṧḷîḋé">
              <a:extLst>
                <a:ext uri="{FF2B5EF4-FFF2-40B4-BE49-F238E27FC236}">
                  <a16:creationId xmlns:a16="http://schemas.microsoft.com/office/drawing/2014/main" id="{4D5C24C6-4DD0-4193-AD42-019C1134797B}"/>
                </a:ext>
              </a:extLst>
            </p:cNvPr>
            <p:cNvSpPr txBox="1"/>
            <p:nvPr/>
          </p:nvSpPr>
          <p:spPr bwMode="auto">
            <a:xfrm>
              <a:off x="1349230" y="2224005"/>
              <a:ext cx="1139207"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4000" b="1" dirty="0">
                  <a:solidFill>
                    <a:schemeClr val="tx2"/>
                  </a:solidFill>
                </a:rPr>
                <a:t>content</a:t>
              </a:r>
            </a:p>
          </p:txBody>
        </p:sp>
        <p:sp>
          <p:nvSpPr>
            <p:cNvPr id="26" name="íṧ1îḋé">
              <a:extLst>
                <a:ext uri="{FF2B5EF4-FFF2-40B4-BE49-F238E27FC236}">
                  <a16:creationId xmlns:a16="http://schemas.microsoft.com/office/drawing/2014/main" id="{413496BC-AAB3-4988-B185-045A0F443B02}"/>
                </a:ext>
              </a:extLst>
            </p:cNvPr>
            <p:cNvSpPr/>
            <p:nvPr/>
          </p:nvSpPr>
          <p:spPr bwMode="auto">
            <a:xfrm>
              <a:off x="6340392" y="4100151"/>
              <a:ext cx="3610267" cy="31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en-US" altLang="zh-CN" sz="1100" dirty="0"/>
                <a:t>Top Topics and sector allocation </a:t>
              </a:r>
            </a:p>
          </p:txBody>
        </p:sp>
      </p:grpSp>
      <p:pic>
        <p:nvPicPr>
          <p:cNvPr id="3" name="图片 2">
            <a:extLst>
              <a:ext uri="{FF2B5EF4-FFF2-40B4-BE49-F238E27FC236}">
                <a16:creationId xmlns:a16="http://schemas.microsoft.com/office/drawing/2014/main" id="{6498AF7F-F5F9-1148-8183-5C180004074A}"/>
              </a:ext>
            </a:extLst>
          </p:cNvPr>
          <p:cNvPicPr>
            <a:picLocks noChangeAspect="1"/>
          </p:cNvPicPr>
          <p:nvPr/>
        </p:nvPicPr>
        <p:blipFill>
          <a:blip r:embed="rId3"/>
          <a:stretch>
            <a:fillRect/>
          </a:stretch>
        </p:blipFill>
        <p:spPr>
          <a:xfrm>
            <a:off x="791561" y="2780339"/>
            <a:ext cx="4519267" cy="2949939"/>
          </a:xfrm>
          <a:prstGeom prst="rect">
            <a:avLst/>
          </a:prstGeom>
        </p:spPr>
      </p:pic>
    </p:spTree>
    <p:extLst>
      <p:ext uri="{BB962C8B-B14F-4D97-AF65-F5344CB8AC3E}">
        <p14:creationId xmlns:p14="http://schemas.microsoft.com/office/powerpoint/2010/main" val="1516490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5 Topics Sample Tweet </a:t>
            </a:r>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20</a:t>
            </a:fld>
            <a:endParaRPr lang="zh-CN" altLang="en-US" dirty="0"/>
          </a:p>
        </p:txBody>
      </p:sp>
      <p:grpSp>
        <p:nvGrpSpPr>
          <p:cNvPr id="5" name="680d3f6f-d5f1-4382-b936-45a6fb4fd8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95325" y="1340025"/>
            <a:ext cx="6609208" cy="4557435"/>
            <a:chOff x="660400" y="1130300"/>
            <a:chExt cx="10835363" cy="7471615"/>
          </a:xfrm>
        </p:grpSpPr>
        <p:sp>
          <p:nvSpPr>
            <p:cNvPr id="6" name="íṣľîḍe"/>
            <p:cNvSpPr/>
            <p:nvPr/>
          </p:nvSpPr>
          <p:spPr>
            <a:xfrm>
              <a:off x="5448301" y="113030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7" name="íṩľïḋe"/>
            <p:cNvSpPr/>
            <p:nvPr/>
          </p:nvSpPr>
          <p:spPr>
            <a:xfrm>
              <a:off x="9203016" y="1294685"/>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8" name="íṩ1ïdè"/>
            <p:cNvSpPr/>
            <p:nvPr/>
          </p:nvSpPr>
          <p:spPr>
            <a:xfrm>
              <a:off x="1672829" y="180045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9" name="ïşlídê"/>
            <p:cNvSpPr/>
            <p:nvPr/>
          </p:nvSpPr>
          <p:spPr>
            <a:xfrm>
              <a:off x="7993738" y="1532809"/>
              <a:ext cx="3502025" cy="70691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00"/>
                  </a:solidFill>
                  <a:effectLst/>
                  <a:uLnTx/>
                  <a:uFillTx/>
                </a:rPr>
                <a:t>Topic 3</a:t>
              </a: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endParaRPr>
            </a:p>
          </p:txBody>
        </p:sp>
        <p:sp>
          <p:nvSpPr>
            <p:cNvPr id="10" name="îṡḻîde"/>
            <p:cNvSpPr/>
            <p:nvPr/>
          </p:nvSpPr>
          <p:spPr>
            <a:xfrm>
              <a:off x="660400" y="2038573"/>
              <a:ext cx="3502025" cy="65633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00"/>
                  </a:solidFill>
                  <a:effectLst/>
                  <a:uLnTx/>
                  <a:uFillTx/>
                </a:rPr>
                <a:t>Topic 1</a:t>
              </a:r>
              <a:endParaRPr kumimoji="0" lang="en-US" altLang="zh-CN" sz="1100" b="1" i="0" u="none" strike="noStrike" kern="1200" cap="none" spc="0" normalizeH="0" baseline="0" noProof="0" dirty="0">
                <a:ln>
                  <a:noFill/>
                </a:ln>
                <a:solidFill>
                  <a:srgbClr val="000000"/>
                </a:solidFill>
                <a:effectLst/>
                <a:uLnTx/>
                <a:uFillTx/>
              </a:endParaRPr>
            </a:p>
          </p:txBody>
        </p:sp>
        <p:sp>
          <p:nvSpPr>
            <p:cNvPr id="11" name="íṥḻïďê"/>
            <p:cNvSpPr/>
            <p:nvPr/>
          </p:nvSpPr>
          <p:spPr>
            <a:xfrm>
              <a:off x="4162425" y="1411829"/>
              <a:ext cx="3867150" cy="6269279"/>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chemeClr val="accent1"/>
                  </a:solidFill>
                  <a:effectLst/>
                  <a:uLnTx/>
                  <a:uFillTx/>
                </a:rPr>
                <a:t>Topic 2</a:t>
              </a: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000" b="1" i="0" u="none" strike="noStrike" kern="1200" cap="none" spc="0" normalizeH="0" baseline="0" noProof="0" dirty="0">
                <a:ln>
                  <a:noFill/>
                </a:ln>
                <a:solidFill>
                  <a:schemeClr val="accent1"/>
                </a:solidFill>
                <a:effectLst/>
                <a:uLnTx/>
                <a:uFillTx/>
              </a:endParaRPr>
            </a:p>
          </p:txBody>
        </p:sp>
        <p:sp>
          <p:nvSpPr>
            <p:cNvPr id="12" name="îslíḓé"/>
            <p:cNvSpPr/>
            <p:nvPr/>
          </p:nvSpPr>
          <p:spPr>
            <a:xfrm>
              <a:off x="5581650" y="1130300"/>
              <a:ext cx="1028700" cy="1028700"/>
            </a:xfrm>
            <a:prstGeom prst="round2SameRect">
              <a:avLst>
                <a:gd name="adj1" fmla="val 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3" name="iŝḷiḓê"/>
            <p:cNvSpPr/>
            <p:nvPr/>
          </p:nvSpPr>
          <p:spPr bwMode="auto">
            <a:xfrm>
              <a:off x="5883515" y="1428969"/>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4" name="ïṣ1ïḍê"/>
            <p:cNvSpPr/>
            <p:nvPr/>
          </p:nvSpPr>
          <p:spPr>
            <a:xfrm>
              <a:off x="9335175" y="1294685"/>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5" name="íšļîďe"/>
            <p:cNvSpPr/>
            <p:nvPr/>
          </p:nvSpPr>
          <p:spPr bwMode="auto">
            <a:xfrm>
              <a:off x="9637039" y="1592538"/>
              <a:ext cx="424971" cy="431364"/>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16" name="išľiḍê"/>
            <p:cNvSpPr/>
            <p:nvPr/>
          </p:nvSpPr>
          <p:spPr>
            <a:xfrm>
              <a:off x="1804988" y="1800450"/>
              <a:ext cx="1028700" cy="1028700"/>
            </a:xfrm>
            <a:prstGeom prst="round2SameRect">
              <a:avLst>
                <a:gd name="adj1" fmla="val 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17" name="iṥļídê"/>
            <p:cNvSpPr/>
            <p:nvPr/>
          </p:nvSpPr>
          <p:spPr bwMode="auto">
            <a:xfrm>
              <a:off x="2106852" y="2098616"/>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18" name="iṡlîḍè"/>
            <p:cNvSpPr/>
            <p:nvPr/>
          </p:nvSpPr>
          <p:spPr bwMode="auto">
            <a:xfrm>
              <a:off x="4162425" y="2547578"/>
              <a:ext cx="3867150" cy="396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92500"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defTabSz="914400">
                <a:lnSpc>
                  <a:spcPct val="150000"/>
                </a:lnSpc>
                <a:buClr>
                  <a:srgbClr val="BD374A"/>
                </a:buClr>
                <a:buSzPct val="150000"/>
                <a:defRPr/>
              </a:pPr>
              <a:endParaRPr lang="en-US" altLang="zh-CN" sz="1200" dirty="0">
                <a:solidFill>
                  <a:srgbClr val="000000"/>
                </a:solidFill>
              </a:endParaRPr>
            </a:p>
            <a:p>
              <a:pPr lvl="0" algn="ctr" defTabSz="914400">
                <a:lnSpc>
                  <a:spcPct val="150000"/>
                </a:lnSpc>
                <a:buClr>
                  <a:srgbClr val="BD374A"/>
                </a:buClr>
                <a:buSzPct val="150000"/>
                <a:defRPr/>
              </a:pPr>
              <a:r>
                <a:rPr lang="en-US" altLang="zh-CN" sz="1200" dirty="0">
                  <a:solidFill>
                    <a:srgbClr val="000000"/>
                  </a:solidFill>
                </a:rPr>
                <a:t>The Woodward book is a Joke  just another assault against me in a barrage of assaults using now disproven unnamed and anonymous sources Many have already come forward to say the quotes by them like the book are fiction Dems cant stand losing Ill write the real book</a:t>
              </a:r>
              <a:endParaRPr kumimoji="0" lang="en-US" altLang="zh-CN" sz="1200" b="0" i="0" u="none" strike="noStrike" kern="1200" cap="none" spc="0" normalizeH="0" baseline="0" noProof="0" dirty="0">
                <a:ln>
                  <a:noFill/>
                </a:ln>
                <a:solidFill>
                  <a:srgbClr val="000000"/>
                </a:solidFill>
                <a:effectLst/>
                <a:uLnTx/>
                <a:uFillTx/>
              </a:endParaRPr>
            </a:p>
          </p:txBody>
        </p:sp>
        <p:sp>
          <p:nvSpPr>
            <p:cNvPr id="19" name="ïṩļïḓé"/>
            <p:cNvSpPr/>
            <p:nvPr/>
          </p:nvSpPr>
          <p:spPr bwMode="auto">
            <a:xfrm>
              <a:off x="829901" y="2931935"/>
              <a:ext cx="3175722" cy="4968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defTabSz="914400">
                <a:lnSpc>
                  <a:spcPct val="150000"/>
                </a:lnSpc>
                <a:buClr>
                  <a:srgbClr val="BD374A"/>
                </a:buClr>
                <a:buSzPct val="150000"/>
                <a:defRPr/>
              </a:pPr>
              <a:r>
                <a:rPr lang="en-US" altLang="zh-CN" sz="1100" dirty="0">
                  <a:solidFill>
                    <a:srgbClr val="000000"/>
                  </a:solidFill>
                </a:rPr>
                <a:t>July is just the ninth month since 1970 that unemployment has fallen below 4 Our economy has added 37 million jobs since I won the Election 41 GDP More than 4 million people have received a pay raise due to tax reform 400 Billion brought back from overseas </a:t>
              </a:r>
              <a:r>
                <a:rPr lang="en-US" altLang="zh-CN" sz="1100" dirty="0" err="1">
                  <a:solidFill>
                    <a:srgbClr val="000000"/>
                  </a:solidFill>
                </a:rPr>
                <a:t>FoxNews</a:t>
              </a:r>
              <a:endParaRPr kumimoji="0" lang="en-US" altLang="zh-CN" sz="1100" b="0" i="0" u="none" strike="noStrike" kern="1200" cap="none" spc="0" normalizeH="0" baseline="0" noProof="0" dirty="0">
                <a:ln>
                  <a:noFill/>
                </a:ln>
                <a:solidFill>
                  <a:srgbClr val="000000"/>
                </a:solidFill>
                <a:effectLst/>
                <a:uLnTx/>
                <a:uFillTx/>
              </a:endParaRPr>
            </a:p>
          </p:txBody>
        </p:sp>
        <p:sp>
          <p:nvSpPr>
            <p:cNvPr id="20" name="iṥ1ïḍe"/>
            <p:cNvSpPr/>
            <p:nvPr/>
          </p:nvSpPr>
          <p:spPr bwMode="auto">
            <a:xfrm>
              <a:off x="8163239" y="2426169"/>
              <a:ext cx="3175722" cy="515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defTabSz="914400">
                <a:lnSpc>
                  <a:spcPct val="150000"/>
                </a:lnSpc>
                <a:buClr>
                  <a:srgbClr val="BD374A"/>
                </a:buClr>
                <a:buSzPct val="150000"/>
                <a:defRPr/>
              </a:pPr>
              <a:endParaRPr lang="en-US" altLang="zh-CN" sz="1100" dirty="0">
                <a:solidFill>
                  <a:srgbClr val="000000"/>
                </a:solidFill>
              </a:endParaRPr>
            </a:p>
            <a:p>
              <a:pPr lvl="0" algn="ctr" defTabSz="914400">
                <a:lnSpc>
                  <a:spcPct val="150000"/>
                </a:lnSpc>
                <a:buClr>
                  <a:srgbClr val="BD374A"/>
                </a:buClr>
                <a:buSzPct val="150000"/>
                <a:defRPr/>
              </a:pPr>
              <a:r>
                <a:rPr lang="en-US" altLang="zh-CN" sz="1100" dirty="0">
                  <a:solidFill>
                    <a:srgbClr val="000000"/>
                  </a:solidFill>
                </a:rPr>
                <a:t>The Rigged Witch Hunt originally headed by FBI lover boy Peter S for one year now Angry Democrats should look into the missing DNC Server Crooked </a:t>
              </a:r>
              <a:r>
                <a:rPr lang="en-US" altLang="zh-CN" sz="1100" dirty="0" err="1">
                  <a:solidFill>
                    <a:srgbClr val="000000"/>
                  </a:solidFill>
                </a:rPr>
                <a:t>Hillarys</a:t>
              </a:r>
              <a:r>
                <a:rPr lang="en-US" altLang="zh-CN" sz="1100" dirty="0">
                  <a:solidFill>
                    <a:srgbClr val="000000"/>
                  </a:solidFill>
                </a:rPr>
                <a:t> illegally deleted Emails the Pakistani Fraudster Uranium One Podesta so much more It’s a Democrat Con Job</a:t>
              </a:r>
              <a:endParaRPr kumimoji="0" lang="en-US" altLang="zh-CN" sz="1100" b="0" i="0" u="none" strike="noStrike" kern="1200" cap="none" spc="0" normalizeH="0" baseline="0" noProof="0" dirty="0">
                <a:ln>
                  <a:noFill/>
                </a:ln>
                <a:solidFill>
                  <a:srgbClr val="000000"/>
                </a:solidFill>
                <a:effectLst/>
                <a:uLnTx/>
                <a:uFillTx/>
              </a:endParaRPr>
            </a:p>
          </p:txBody>
        </p:sp>
      </p:grpSp>
      <p:grpSp>
        <p:nvGrpSpPr>
          <p:cNvPr id="21" name="680d3f6f-d5f1-4382-b936-45a6fb4fd8a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DDA1BF2-D4A6-4AD5-92B6-615D942D7427}"/>
              </a:ext>
            </a:extLst>
          </p:cNvPr>
          <p:cNvGrpSpPr>
            <a:grpSpLocks noChangeAspect="1"/>
          </p:cNvGrpSpPr>
          <p:nvPr>
            <p:custDataLst>
              <p:tags r:id="rId2"/>
            </p:custDataLst>
          </p:nvPr>
        </p:nvGrpSpPr>
        <p:grpSpPr>
          <a:xfrm>
            <a:off x="7310802" y="1522203"/>
            <a:ext cx="4402564" cy="4108405"/>
            <a:chOff x="4162425" y="660901"/>
            <a:chExt cx="7333334" cy="6843358"/>
          </a:xfrm>
        </p:grpSpPr>
        <p:sp>
          <p:nvSpPr>
            <p:cNvPr id="22" name="íṣľîḍe">
              <a:extLst>
                <a:ext uri="{FF2B5EF4-FFF2-40B4-BE49-F238E27FC236}">
                  <a16:creationId xmlns:a16="http://schemas.microsoft.com/office/drawing/2014/main" id="{916D0FF4-6043-450A-89CA-1DAF1E5B6D0D}"/>
                </a:ext>
              </a:extLst>
            </p:cNvPr>
            <p:cNvSpPr/>
            <p:nvPr/>
          </p:nvSpPr>
          <p:spPr>
            <a:xfrm>
              <a:off x="5448301" y="1130300"/>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24" name="íṩ1ïdè">
              <a:extLst>
                <a:ext uri="{FF2B5EF4-FFF2-40B4-BE49-F238E27FC236}">
                  <a16:creationId xmlns:a16="http://schemas.microsoft.com/office/drawing/2014/main" id="{78F7C0CC-E65B-4F25-9B2C-47E440ADE9AB}"/>
                </a:ext>
              </a:extLst>
            </p:cNvPr>
            <p:cNvSpPr/>
            <p:nvPr/>
          </p:nvSpPr>
          <p:spPr>
            <a:xfrm>
              <a:off x="9006163" y="660901"/>
              <a:ext cx="1293018" cy="281530"/>
            </a:xfrm>
            <a:prstGeom prst="trapezoid">
              <a:avLst>
                <a:gd name="adj" fmla="val 469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26" name="îṡḻîde">
              <a:extLst>
                <a:ext uri="{FF2B5EF4-FFF2-40B4-BE49-F238E27FC236}">
                  <a16:creationId xmlns:a16="http://schemas.microsoft.com/office/drawing/2014/main" id="{308047D6-2022-44BE-904E-85E481150BE0}"/>
                </a:ext>
              </a:extLst>
            </p:cNvPr>
            <p:cNvSpPr/>
            <p:nvPr/>
          </p:nvSpPr>
          <p:spPr>
            <a:xfrm>
              <a:off x="7993734" y="919682"/>
              <a:ext cx="3502025" cy="5505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00"/>
                  </a:solidFill>
                  <a:effectLst/>
                  <a:uLnTx/>
                  <a:uFillTx/>
                </a:rPr>
                <a:t>Topic 5</a:t>
              </a: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100" b="1" i="0" u="none" strike="noStrike" kern="1200" cap="none" spc="0" normalizeH="0" baseline="0" noProof="0" dirty="0">
                <a:ln>
                  <a:noFill/>
                </a:ln>
                <a:solidFill>
                  <a:srgbClr val="000000"/>
                </a:solidFill>
                <a:effectLst/>
                <a:uLnTx/>
                <a:uFillTx/>
              </a:endParaRPr>
            </a:p>
          </p:txBody>
        </p:sp>
        <p:sp>
          <p:nvSpPr>
            <p:cNvPr id="27" name="íṥḻïďê">
              <a:extLst>
                <a:ext uri="{FF2B5EF4-FFF2-40B4-BE49-F238E27FC236}">
                  <a16:creationId xmlns:a16="http://schemas.microsoft.com/office/drawing/2014/main" id="{7E5CCC6C-E724-48FB-A0BB-19451D6CD127}"/>
                </a:ext>
              </a:extLst>
            </p:cNvPr>
            <p:cNvSpPr/>
            <p:nvPr/>
          </p:nvSpPr>
          <p:spPr>
            <a:xfrm>
              <a:off x="4162425" y="1411829"/>
              <a:ext cx="3867150" cy="609243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chemeClr val="accent3"/>
                  </a:solidFill>
                  <a:effectLst/>
                  <a:uLnTx/>
                  <a:uFillTx/>
                </a:rPr>
                <a:t>Topic 4</a:t>
              </a:r>
            </a:p>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000" b="1" i="0" u="none" strike="noStrike" kern="1200" cap="none" spc="0" normalizeH="0" baseline="0" noProof="0" dirty="0">
                <a:ln>
                  <a:noFill/>
                </a:ln>
                <a:solidFill>
                  <a:schemeClr val="accent3"/>
                </a:solidFill>
                <a:effectLst/>
                <a:uLnTx/>
                <a:uFillTx/>
              </a:endParaRPr>
            </a:p>
          </p:txBody>
        </p:sp>
        <p:sp>
          <p:nvSpPr>
            <p:cNvPr id="28" name="îslíḓé">
              <a:extLst>
                <a:ext uri="{FF2B5EF4-FFF2-40B4-BE49-F238E27FC236}">
                  <a16:creationId xmlns:a16="http://schemas.microsoft.com/office/drawing/2014/main" id="{EBA7704A-1708-4259-93ED-61173A4ABB3D}"/>
                </a:ext>
              </a:extLst>
            </p:cNvPr>
            <p:cNvSpPr/>
            <p:nvPr/>
          </p:nvSpPr>
          <p:spPr>
            <a:xfrm>
              <a:off x="5581650" y="1130300"/>
              <a:ext cx="1028700" cy="1028700"/>
            </a:xfrm>
            <a:prstGeom prst="round2SameRect">
              <a:avLst>
                <a:gd name="adj1" fmla="val 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29" name="iŝḷiḓê">
              <a:extLst>
                <a:ext uri="{FF2B5EF4-FFF2-40B4-BE49-F238E27FC236}">
                  <a16:creationId xmlns:a16="http://schemas.microsoft.com/office/drawing/2014/main" id="{36CEB3C6-7345-4A10-9E05-EE8EF895B740}"/>
                </a:ext>
              </a:extLst>
            </p:cNvPr>
            <p:cNvSpPr/>
            <p:nvPr/>
          </p:nvSpPr>
          <p:spPr bwMode="auto">
            <a:xfrm>
              <a:off x="5883515" y="1428969"/>
              <a:ext cx="424971" cy="431365"/>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32" name="išľiḍê">
              <a:extLst>
                <a:ext uri="{FF2B5EF4-FFF2-40B4-BE49-F238E27FC236}">
                  <a16:creationId xmlns:a16="http://schemas.microsoft.com/office/drawing/2014/main" id="{BBA42D39-80FA-415B-A52E-DD7B37997C42}"/>
                </a:ext>
              </a:extLst>
            </p:cNvPr>
            <p:cNvSpPr/>
            <p:nvPr/>
          </p:nvSpPr>
          <p:spPr>
            <a:xfrm>
              <a:off x="9138320" y="660901"/>
              <a:ext cx="1028699" cy="1028700"/>
            </a:xfrm>
            <a:prstGeom prst="round2SameRect">
              <a:avLst>
                <a:gd name="adj1" fmla="val 0"/>
                <a:gd name="adj2"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endParaRPr>
            </a:p>
          </p:txBody>
        </p:sp>
        <p:sp>
          <p:nvSpPr>
            <p:cNvPr id="33" name="iṥļídê">
              <a:extLst>
                <a:ext uri="{FF2B5EF4-FFF2-40B4-BE49-F238E27FC236}">
                  <a16:creationId xmlns:a16="http://schemas.microsoft.com/office/drawing/2014/main" id="{D7F3DBBE-B594-4487-8AC3-A57BC18C86EA}"/>
                </a:ext>
              </a:extLst>
            </p:cNvPr>
            <p:cNvSpPr/>
            <p:nvPr/>
          </p:nvSpPr>
          <p:spPr bwMode="auto">
            <a:xfrm>
              <a:off x="9440184" y="959066"/>
              <a:ext cx="424970" cy="431364"/>
            </a:xfrm>
            <a:custGeom>
              <a:avLst/>
              <a:gdLst>
                <a:gd name="connsiteX0" fmla="*/ 221980 w 592223"/>
                <a:gd name="connsiteY0" fmla="*/ 389269 h 601134"/>
                <a:gd name="connsiteX1" fmla="*/ 206643 w 592223"/>
                <a:gd name="connsiteY1" fmla="*/ 390881 h 601134"/>
                <a:gd name="connsiteX2" fmla="*/ 139645 w 592223"/>
                <a:gd name="connsiteY2" fmla="*/ 469057 h 601134"/>
                <a:gd name="connsiteX3" fmla="*/ 98478 w 592223"/>
                <a:gd name="connsiteY3" fmla="*/ 438431 h 601134"/>
                <a:gd name="connsiteX4" fmla="*/ 83142 w 592223"/>
                <a:gd name="connsiteY4" fmla="*/ 440043 h 601134"/>
                <a:gd name="connsiteX5" fmla="*/ 85563 w 592223"/>
                <a:gd name="connsiteY5" fmla="*/ 455356 h 601134"/>
                <a:gd name="connsiteX6" fmla="*/ 134802 w 592223"/>
                <a:gd name="connsiteY6" fmla="*/ 492429 h 601134"/>
                <a:gd name="connsiteX7" fmla="*/ 141260 w 592223"/>
                <a:gd name="connsiteY7" fmla="*/ 494041 h 601134"/>
                <a:gd name="connsiteX8" fmla="*/ 149332 w 592223"/>
                <a:gd name="connsiteY8" fmla="*/ 490817 h 601134"/>
                <a:gd name="connsiteX9" fmla="*/ 222787 w 592223"/>
                <a:gd name="connsiteY9" fmla="*/ 404581 h 601134"/>
                <a:gd name="connsiteX10" fmla="*/ 221980 w 592223"/>
                <a:gd name="connsiteY10" fmla="*/ 389269 h 601134"/>
                <a:gd name="connsiteX11" fmla="*/ 439075 w 592223"/>
                <a:gd name="connsiteY11" fmla="*/ 344088 h 601134"/>
                <a:gd name="connsiteX12" fmla="*/ 344643 w 592223"/>
                <a:gd name="connsiteY12" fmla="*/ 438365 h 601134"/>
                <a:gd name="connsiteX13" fmla="*/ 439075 w 592223"/>
                <a:gd name="connsiteY13" fmla="*/ 532642 h 601134"/>
                <a:gd name="connsiteX14" fmla="*/ 534313 w 592223"/>
                <a:gd name="connsiteY14" fmla="*/ 438365 h 601134"/>
                <a:gd name="connsiteX15" fmla="*/ 439075 w 592223"/>
                <a:gd name="connsiteY15" fmla="*/ 344088 h 601134"/>
                <a:gd name="connsiteX16" fmla="*/ 439075 w 592223"/>
                <a:gd name="connsiteY16" fmla="*/ 322332 h 601134"/>
                <a:gd name="connsiteX17" fmla="*/ 555298 w 592223"/>
                <a:gd name="connsiteY17" fmla="*/ 438365 h 601134"/>
                <a:gd name="connsiteX18" fmla="*/ 525435 w 592223"/>
                <a:gd name="connsiteY18" fmla="*/ 516527 h 601134"/>
                <a:gd name="connsiteX19" fmla="*/ 589197 w 592223"/>
                <a:gd name="connsiteY19" fmla="*/ 583407 h 601134"/>
                <a:gd name="connsiteX20" fmla="*/ 589197 w 592223"/>
                <a:gd name="connsiteY20" fmla="*/ 598717 h 601134"/>
                <a:gd name="connsiteX21" fmla="*/ 581933 w 592223"/>
                <a:gd name="connsiteY21" fmla="*/ 601134 h 601134"/>
                <a:gd name="connsiteX22" fmla="*/ 573861 w 592223"/>
                <a:gd name="connsiteY22" fmla="*/ 597911 h 601134"/>
                <a:gd name="connsiteX23" fmla="*/ 509293 w 592223"/>
                <a:gd name="connsiteY23" fmla="*/ 531031 h 601134"/>
                <a:gd name="connsiteX24" fmla="*/ 439075 w 592223"/>
                <a:gd name="connsiteY24" fmla="*/ 554399 h 601134"/>
                <a:gd name="connsiteX25" fmla="*/ 322851 w 592223"/>
                <a:gd name="connsiteY25" fmla="*/ 438365 h 601134"/>
                <a:gd name="connsiteX26" fmla="*/ 439075 w 592223"/>
                <a:gd name="connsiteY26" fmla="*/ 322332 h 601134"/>
                <a:gd name="connsiteX27" fmla="*/ 221980 w 592223"/>
                <a:gd name="connsiteY27" fmla="*/ 228081 h 601134"/>
                <a:gd name="connsiteX28" fmla="*/ 206643 w 592223"/>
                <a:gd name="connsiteY28" fmla="*/ 229693 h 601134"/>
                <a:gd name="connsiteX29" fmla="*/ 139645 w 592223"/>
                <a:gd name="connsiteY29" fmla="*/ 307869 h 601134"/>
                <a:gd name="connsiteX30" fmla="*/ 98478 w 592223"/>
                <a:gd name="connsiteY30" fmla="*/ 277243 h 601134"/>
                <a:gd name="connsiteX31" fmla="*/ 83142 w 592223"/>
                <a:gd name="connsiteY31" fmla="*/ 278855 h 601134"/>
                <a:gd name="connsiteX32" fmla="*/ 85563 w 592223"/>
                <a:gd name="connsiteY32" fmla="*/ 294168 h 601134"/>
                <a:gd name="connsiteX33" fmla="*/ 134802 w 592223"/>
                <a:gd name="connsiteY33" fmla="*/ 331241 h 601134"/>
                <a:gd name="connsiteX34" fmla="*/ 141260 w 592223"/>
                <a:gd name="connsiteY34" fmla="*/ 332853 h 601134"/>
                <a:gd name="connsiteX35" fmla="*/ 149332 w 592223"/>
                <a:gd name="connsiteY35" fmla="*/ 329629 h 601134"/>
                <a:gd name="connsiteX36" fmla="*/ 222787 w 592223"/>
                <a:gd name="connsiteY36" fmla="*/ 243394 h 601134"/>
                <a:gd name="connsiteX37" fmla="*/ 221980 w 592223"/>
                <a:gd name="connsiteY37" fmla="*/ 228081 h 601134"/>
                <a:gd name="connsiteX38" fmla="*/ 290592 w 592223"/>
                <a:gd name="connsiteY38" fmla="*/ 128950 h 601134"/>
                <a:gd name="connsiteX39" fmla="*/ 280098 w 592223"/>
                <a:gd name="connsiteY39" fmla="*/ 139428 h 601134"/>
                <a:gd name="connsiteX40" fmla="*/ 290592 w 592223"/>
                <a:gd name="connsiteY40" fmla="*/ 150711 h 601134"/>
                <a:gd name="connsiteX41" fmla="*/ 484319 w 592223"/>
                <a:gd name="connsiteY41" fmla="*/ 150711 h 601134"/>
                <a:gd name="connsiteX42" fmla="*/ 495620 w 592223"/>
                <a:gd name="connsiteY42" fmla="*/ 139428 h 601134"/>
                <a:gd name="connsiteX43" fmla="*/ 484319 w 592223"/>
                <a:gd name="connsiteY43" fmla="*/ 128950 h 601134"/>
                <a:gd name="connsiteX44" fmla="*/ 221980 w 592223"/>
                <a:gd name="connsiteY44" fmla="*/ 78176 h 601134"/>
                <a:gd name="connsiteX45" fmla="*/ 206643 w 592223"/>
                <a:gd name="connsiteY45" fmla="*/ 78982 h 601134"/>
                <a:gd name="connsiteX46" fmla="*/ 139645 w 592223"/>
                <a:gd name="connsiteY46" fmla="*/ 157158 h 601134"/>
                <a:gd name="connsiteX47" fmla="*/ 98478 w 592223"/>
                <a:gd name="connsiteY47" fmla="*/ 126533 h 601134"/>
                <a:gd name="connsiteX48" fmla="*/ 83142 w 592223"/>
                <a:gd name="connsiteY48" fmla="*/ 128950 h 601134"/>
                <a:gd name="connsiteX49" fmla="*/ 85563 w 592223"/>
                <a:gd name="connsiteY49" fmla="*/ 143457 h 601134"/>
                <a:gd name="connsiteX50" fmla="*/ 134802 w 592223"/>
                <a:gd name="connsiteY50" fmla="*/ 180530 h 601134"/>
                <a:gd name="connsiteX51" fmla="*/ 141260 w 592223"/>
                <a:gd name="connsiteY51" fmla="*/ 182948 h 601134"/>
                <a:gd name="connsiteX52" fmla="*/ 149332 w 592223"/>
                <a:gd name="connsiteY52" fmla="*/ 178919 h 601134"/>
                <a:gd name="connsiteX53" fmla="*/ 222787 w 592223"/>
                <a:gd name="connsiteY53" fmla="*/ 92683 h 601134"/>
                <a:gd name="connsiteX54" fmla="*/ 221980 w 592223"/>
                <a:gd name="connsiteY54" fmla="*/ 78176 h 601134"/>
                <a:gd name="connsiteX55" fmla="*/ 131573 w 592223"/>
                <a:gd name="connsiteY55" fmla="*/ 0 h 601134"/>
                <a:gd name="connsiteX56" fmla="*/ 450417 w 592223"/>
                <a:gd name="connsiteY56" fmla="*/ 0 h 601134"/>
                <a:gd name="connsiteX57" fmla="*/ 581183 w 592223"/>
                <a:gd name="connsiteY57" fmla="*/ 130562 h 601134"/>
                <a:gd name="connsiteX58" fmla="*/ 581183 w 592223"/>
                <a:gd name="connsiteY58" fmla="*/ 395716 h 601134"/>
                <a:gd name="connsiteX59" fmla="*/ 489970 w 592223"/>
                <a:gd name="connsiteY59" fmla="*/ 299003 h 601134"/>
                <a:gd name="connsiteX60" fmla="*/ 495620 w 592223"/>
                <a:gd name="connsiteY60" fmla="*/ 290138 h 601134"/>
                <a:gd name="connsiteX61" fmla="*/ 484319 w 592223"/>
                <a:gd name="connsiteY61" fmla="*/ 279661 h 601134"/>
                <a:gd name="connsiteX62" fmla="*/ 290592 w 592223"/>
                <a:gd name="connsiteY62" fmla="*/ 279661 h 601134"/>
                <a:gd name="connsiteX63" fmla="*/ 280098 w 592223"/>
                <a:gd name="connsiteY63" fmla="*/ 290138 h 601134"/>
                <a:gd name="connsiteX64" fmla="*/ 290592 w 592223"/>
                <a:gd name="connsiteY64" fmla="*/ 300615 h 601134"/>
                <a:gd name="connsiteX65" fmla="*/ 384227 w 592223"/>
                <a:gd name="connsiteY65" fmla="*/ 300615 h 601134"/>
                <a:gd name="connsiteX66" fmla="*/ 290592 w 592223"/>
                <a:gd name="connsiteY66" fmla="*/ 438431 h 601134"/>
                <a:gd name="connsiteX67" fmla="*/ 291399 w 592223"/>
                <a:gd name="connsiteY67" fmla="*/ 440849 h 601134"/>
                <a:gd name="connsiteX68" fmla="*/ 290592 w 592223"/>
                <a:gd name="connsiteY68" fmla="*/ 440849 h 601134"/>
                <a:gd name="connsiteX69" fmla="*/ 293013 w 592223"/>
                <a:gd name="connsiteY69" fmla="*/ 461803 h 601134"/>
                <a:gd name="connsiteX70" fmla="*/ 396335 w 592223"/>
                <a:gd name="connsiteY70" fmla="*/ 580276 h 601134"/>
                <a:gd name="connsiteX71" fmla="*/ 131573 w 592223"/>
                <a:gd name="connsiteY71" fmla="*/ 580276 h 601134"/>
                <a:gd name="connsiteX72" fmla="*/ 0 w 592223"/>
                <a:gd name="connsiteY72" fmla="*/ 449714 h 601134"/>
                <a:gd name="connsiteX73" fmla="*/ 0 w 592223"/>
                <a:gd name="connsiteY73" fmla="*/ 130562 h 601134"/>
                <a:gd name="connsiteX74" fmla="*/ 131573 w 592223"/>
                <a:gd name="connsiteY74" fmla="*/ 0 h 6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2223" h="601134">
                  <a:moveTo>
                    <a:pt x="221980" y="389269"/>
                  </a:moveTo>
                  <a:cubicBezTo>
                    <a:pt x="217136" y="385239"/>
                    <a:pt x="210679" y="386045"/>
                    <a:pt x="206643" y="390881"/>
                  </a:cubicBezTo>
                  <a:lnTo>
                    <a:pt x="139645" y="469057"/>
                  </a:lnTo>
                  <a:lnTo>
                    <a:pt x="98478" y="438431"/>
                  </a:lnTo>
                  <a:cubicBezTo>
                    <a:pt x="93635" y="434401"/>
                    <a:pt x="87178" y="435207"/>
                    <a:pt x="83142" y="440043"/>
                  </a:cubicBezTo>
                  <a:cubicBezTo>
                    <a:pt x="79913" y="444878"/>
                    <a:pt x="80720" y="452132"/>
                    <a:pt x="85563" y="455356"/>
                  </a:cubicBezTo>
                  <a:lnTo>
                    <a:pt x="134802" y="492429"/>
                  </a:lnTo>
                  <a:cubicBezTo>
                    <a:pt x="136417" y="493235"/>
                    <a:pt x="138838" y="494041"/>
                    <a:pt x="141260" y="494041"/>
                  </a:cubicBezTo>
                  <a:cubicBezTo>
                    <a:pt x="143681" y="494041"/>
                    <a:pt x="146910" y="493235"/>
                    <a:pt x="149332" y="490817"/>
                  </a:cubicBezTo>
                  <a:lnTo>
                    <a:pt x="222787" y="404581"/>
                  </a:lnTo>
                  <a:cubicBezTo>
                    <a:pt x="226823" y="399746"/>
                    <a:pt x="226016" y="393298"/>
                    <a:pt x="221980" y="389269"/>
                  </a:cubicBezTo>
                  <a:close/>
                  <a:moveTo>
                    <a:pt x="439075" y="344088"/>
                  </a:moveTo>
                  <a:cubicBezTo>
                    <a:pt x="387420" y="344088"/>
                    <a:pt x="344643" y="385989"/>
                    <a:pt x="344643" y="438365"/>
                  </a:cubicBezTo>
                  <a:cubicBezTo>
                    <a:pt x="344643" y="490741"/>
                    <a:pt x="387420" y="532642"/>
                    <a:pt x="439075" y="532642"/>
                  </a:cubicBezTo>
                  <a:cubicBezTo>
                    <a:pt x="491537" y="532642"/>
                    <a:pt x="534313" y="490741"/>
                    <a:pt x="534313" y="438365"/>
                  </a:cubicBezTo>
                  <a:cubicBezTo>
                    <a:pt x="534313" y="385989"/>
                    <a:pt x="491537" y="344088"/>
                    <a:pt x="439075" y="344088"/>
                  </a:cubicBezTo>
                  <a:close/>
                  <a:moveTo>
                    <a:pt x="439075" y="322332"/>
                  </a:moveTo>
                  <a:cubicBezTo>
                    <a:pt x="503643" y="322332"/>
                    <a:pt x="555298" y="374708"/>
                    <a:pt x="555298" y="438365"/>
                  </a:cubicBezTo>
                  <a:cubicBezTo>
                    <a:pt x="555298" y="468179"/>
                    <a:pt x="543999" y="495576"/>
                    <a:pt x="525435" y="516527"/>
                  </a:cubicBezTo>
                  <a:lnTo>
                    <a:pt x="589197" y="583407"/>
                  </a:lnTo>
                  <a:cubicBezTo>
                    <a:pt x="593232" y="587436"/>
                    <a:pt x="593232" y="594688"/>
                    <a:pt x="589197" y="598717"/>
                  </a:cubicBezTo>
                  <a:cubicBezTo>
                    <a:pt x="586775" y="600328"/>
                    <a:pt x="584354" y="601134"/>
                    <a:pt x="581933" y="601134"/>
                  </a:cubicBezTo>
                  <a:cubicBezTo>
                    <a:pt x="578704" y="601134"/>
                    <a:pt x="576283" y="600328"/>
                    <a:pt x="573861" y="597911"/>
                  </a:cubicBezTo>
                  <a:lnTo>
                    <a:pt x="509293" y="531031"/>
                  </a:lnTo>
                  <a:cubicBezTo>
                    <a:pt x="489922" y="545535"/>
                    <a:pt x="465709" y="554399"/>
                    <a:pt x="439075" y="554399"/>
                  </a:cubicBezTo>
                  <a:cubicBezTo>
                    <a:pt x="375313" y="554399"/>
                    <a:pt x="322851" y="502022"/>
                    <a:pt x="322851" y="438365"/>
                  </a:cubicBezTo>
                  <a:cubicBezTo>
                    <a:pt x="322851" y="374708"/>
                    <a:pt x="375313" y="322332"/>
                    <a:pt x="439075" y="322332"/>
                  </a:cubicBezTo>
                  <a:close/>
                  <a:moveTo>
                    <a:pt x="221980" y="228081"/>
                  </a:moveTo>
                  <a:cubicBezTo>
                    <a:pt x="217136" y="224051"/>
                    <a:pt x="210679" y="224857"/>
                    <a:pt x="206643" y="229693"/>
                  </a:cubicBezTo>
                  <a:lnTo>
                    <a:pt x="139645" y="307869"/>
                  </a:lnTo>
                  <a:lnTo>
                    <a:pt x="98478" y="277243"/>
                  </a:lnTo>
                  <a:cubicBezTo>
                    <a:pt x="93635" y="273213"/>
                    <a:pt x="87178" y="274019"/>
                    <a:pt x="83142" y="278855"/>
                  </a:cubicBezTo>
                  <a:cubicBezTo>
                    <a:pt x="79913" y="283691"/>
                    <a:pt x="80720" y="290944"/>
                    <a:pt x="85563" y="294168"/>
                  </a:cubicBezTo>
                  <a:lnTo>
                    <a:pt x="134802" y="331241"/>
                  </a:lnTo>
                  <a:cubicBezTo>
                    <a:pt x="136417" y="332047"/>
                    <a:pt x="138838" y="332853"/>
                    <a:pt x="141260" y="332853"/>
                  </a:cubicBezTo>
                  <a:cubicBezTo>
                    <a:pt x="143681" y="332853"/>
                    <a:pt x="146910" y="332047"/>
                    <a:pt x="149332" y="329629"/>
                  </a:cubicBezTo>
                  <a:lnTo>
                    <a:pt x="222787" y="243394"/>
                  </a:lnTo>
                  <a:cubicBezTo>
                    <a:pt x="226823" y="238558"/>
                    <a:pt x="226016" y="232111"/>
                    <a:pt x="221980" y="228081"/>
                  </a:cubicBezTo>
                  <a:close/>
                  <a:moveTo>
                    <a:pt x="290592" y="128950"/>
                  </a:moveTo>
                  <a:cubicBezTo>
                    <a:pt x="284941" y="128950"/>
                    <a:pt x="280098" y="133786"/>
                    <a:pt x="280098" y="139428"/>
                  </a:cubicBezTo>
                  <a:cubicBezTo>
                    <a:pt x="280098" y="145875"/>
                    <a:pt x="284941" y="150711"/>
                    <a:pt x="290592" y="150711"/>
                  </a:cubicBezTo>
                  <a:lnTo>
                    <a:pt x="484319" y="150711"/>
                  </a:lnTo>
                  <a:cubicBezTo>
                    <a:pt x="490777" y="150711"/>
                    <a:pt x="495620" y="145875"/>
                    <a:pt x="495620" y="139428"/>
                  </a:cubicBezTo>
                  <a:cubicBezTo>
                    <a:pt x="495620" y="133786"/>
                    <a:pt x="490777" y="128950"/>
                    <a:pt x="484319" y="128950"/>
                  </a:cubicBezTo>
                  <a:close/>
                  <a:moveTo>
                    <a:pt x="221980" y="78176"/>
                  </a:moveTo>
                  <a:cubicBezTo>
                    <a:pt x="217136" y="74147"/>
                    <a:pt x="210679" y="74147"/>
                    <a:pt x="206643" y="78982"/>
                  </a:cubicBezTo>
                  <a:lnTo>
                    <a:pt x="139645" y="157158"/>
                  </a:lnTo>
                  <a:lnTo>
                    <a:pt x="98478" y="126533"/>
                  </a:lnTo>
                  <a:cubicBezTo>
                    <a:pt x="93635" y="123309"/>
                    <a:pt x="87178" y="124115"/>
                    <a:pt x="83142" y="128950"/>
                  </a:cubicBezTo>
                  <a:cubicBezTo>
                    <a:pt x="79913" y="133786"/>
                    <a:pt x="80720" y="140233"/>
                    <a:pt x="85563" y="143457"/>
                  </a:cubicBezTo>
                  <a:lnTo>
                    <a:pt x="134802" y="180530"/>
                  </a:lnTo>
                  <a:cubicBezTo>
                    <a:pt x="136417" y="182142"/>
                    <a:pt x="138838" y="182948"/>
                    <a:pt x="141260" y="182948"/>
                  </a:cubicBezTo>
                  <a:cubicBezTo>
                    <a:pt x="143681" y="182948"/>
                    <a:pt x="146910" y="181336"/>
                    <a:pt x="149332" y="178919"/>
                  </a:cubicBezTo>
                  <a:lnTo>
                    <a:pt x="222787" y="92683"/>
                  </a:lnTo>
                  <a:cubicBezTo>
                    <a:pt x="226823" y="88653"/>
                    <a:pt x="226016" y="81400"/>
                    <a:pt x="221980" y="78176"/>
                  </a:cubicBezTo>
                  <a:close/>
                  <a:moveTo>
                    <a:pt x="131573" y="0"/>
                  </a:moveTo>
                  <a:lnTo>
                    <a:pt x="450417" y="0"/>
                  </a:lnTo>
                  <a:cubicBezTo>
                    <a:pt x="523065" y="0"/>
                    <a:pt x="581183" y="58834"/>
                    <a:pt x="581183" y="130562"/>
                  </a:cubicBezTo>
                  <a:lnTo>
                    <a:pt x="581183" y="395716"/>
                  </a:lnTo>
                  <a:cubicBezTo>
                    <a:pt x="568268" y="350584"/>
                    <a:pt x="533558" y="315122"/>
                    <a:pt x="489970" y="299003"/>
                  </a:cubicBezTo>
                  <a:cubicBezTo>
                    <a:pt x="493198" y="297392"/>
                    <a:pt x="495620" y="294168"/>
                    <a:pt x="495620" y="290138"/>
                  </a:cubicBezTo>
                  <a:cubicBezTo>
                    <a:pt x="495620" y="284497"/>
                    <a:pt x="490777" y="279661"/>
                    <a:pt x="484319" y="279661"/>
                  </a:cubicBezTo>
                  <a:lnTo>
                    <a:pt x="290592" y="279661"/>
                  </a:lnTo>
                  <a:cubicBezTo>
                    <a:pt x="284941" y="279661"/>
                    <a:pt x="280098" y="284497"/>
                    <a:pt x="280098" y="290138"/>
                  </a:cubicBezTo>
                  <a:cubicBezTo>
                    <a:pt x="280098" y="295780"/>
                    <a:pt x="284941" y="300615"/>
                    <a:pt x="290592" y="300615"/>
                  </a:cubicBezTo>
                  <a:lnTo>
                    <a:pt x="384227" y="300615"/>
                  </a:lnTo>
                  <a:cubicBezTo>
                    <a:pt x="329337" y="323182"/>
                    <a:pt x="290592" y="376374"/>
                    <a:pt x="290592" y="438431"/>
                  </a:cubicBezTo>
                  <a:cubicBezTo>
                    <a:pt x="290592" y="439237"/>
                    <a:pt x="291399" y="440043"/>
                    <a:pt x="291399" y="440849"/>
                  </a:cubicBezTo>
                  <a:lnTo>
                    <a:pt x="290592" y="440849"/>
                  </a:lnTo>
                  <a:cubicBezTo>
                    <a:pt x="290592" y="448908"/>
                    <a:pt x="293013" y="461803"/>
                    <a:pt x="293013" y="461803"/>
                  </a:cubicBezTo>
                  <a:cubicBezTo>
                    <a:pt x="301892" y="518219"/>
                    <a:pt x="343059" y="564157"/>
                    <a:pt x="396335" y="580276"/>
                  </a:cubicBezTo>
                  <a:lnTo>
                    <a:pt x="131573" y="580276"/>
                  </a:lnTo>
                  <a:cubicBezTo>
                    <a:pt x="58926" y="580276"/>
                    <a:pt x="0" y="521443"/>
                    <a:pt x="0" y="449714"/>
                  </a:cubicBezTo>
                  <a:lnTo>
                    <a:pt x="0" y="130562"/>
                  </a:lnTo>
                  <a:cubicBezTo>
                    <a:pt x="0" y="58834"/>
                    <a:pt x="58926" y="0"/>
                    <a:pt x="131573" y="0"/>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sp>
          <p:nvSpPr>
            <p:cNvPr id="34" name="iṡlîḍè">
              <a:extLst>
                <a:ext uri="{FF2B5EF4-FFF2-40B4-BE49-F238E27FC236}">
                  <a16:creationId xmlns:a16="http://schemas.microsoft.com/office/drawing/2014/main" id="{78AD1824-1DCF-4CDC-891C-D56A86181F9C}"/>
                </a:ext>
              </a:extLst>
            </p:cNvPr>
            <p:cNvSpPr/>
            <p:nvPr/>
          </p:nvSpPr>
          <p:spPr bwMode="auto">
            <a:xfrm>
              <a:off x="4162427" y="2400940"/>
              <a:ext cx="3867150" cy="402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925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defTabSz="914400">
                <a:lnSpc>
                  <a:spcPct val="150000"/>
                </a:lnSpc>
                <a:buClr>
                  <a:srgbClr val="BD374A"/>
                </a:buClr>
                <a:buSzPct val="150000"/>
                <a:defRPr/>
              </a:pPr>
              <a:r>
                <a:rPr lang="en-US" altLang="zh-CN" sz="1200" dirty="0">
                  <a:solidFill>
                    <a:srgbClr val="000000"/>
                  </a:solidFill>
                </a:rPr>
                <a:t>Just finished briefing POTUS VP </a:t>
              </a:r>
              <a:r>
                <a:rPr lang="en-US" altLang="zh-CN" sz="1200" dirty="0" err="1">
                  <a:solidFill>
                    <a:srgbClr val="000000"/>
                  </a:solidFill>
                </a:rPr>
                <a:t>WhiteHouse</a:t>
              </a:r>
              <a:r>
                <a:rPr lang="en-US" altLang="zh-CN" sz="1200" dirty="0">
                  <a:solidFill>
                    <a:srgbClr val="000000"/>
                  </a:solidFill>
                </a:rPr>
                <a:t> homeland security team on Hurricane Florence w </a:t>
              </a:r>
              <a:r>
                <a:rPr lang="en-US" altLang="zh-CN" sz="1200" dirty="0" err="1">
                  <a:solidFill>
                    <a:srgbClr val="000000"/>
                  </a:solidFill>
                </a:rPr>
                <a:t>FEMABrock</a:t>
              </a:r>
              <a:r>
                <a:rPr lang="en-US" altLang="zh-CN" sz="1200" dirty="0">
                  <a:solidFill>
                    <a:srgbClr val="000000"/>
                  </a:solidFill>
                </a:rPr>
                <a:t> The entire federal gov is working closely with our state local partners on the response Importantly this storm is not over major flooding could take place all week</a:t>
              </a:r>
              <a:endParaRPr kumimoji="0" lang="en-US" altLang="zh-CN" sz="1200" b="0" i="0" u="none" strike="noStrike" kern="1200" cap="none" spc="0" normalizeH="0" baseline="0" noProof="0" dirty="0">
                <a:ln>
                  <a:noFill/>
                </a:ln>
                <a:solidFill>
                  <a:srgbClr val="000000"/>
                </a:solidFill>
                <a:effectLst/>
                <a:uLnTx/>
                <a:uFillTx/>
              </a:endParaRPr>
            </a:p>
          </p:txBody>
        </p:sp>
        <p:sp>
          <p:nvSpPr>
            <p:cNvPr id="35" name="ïṩļïḓé">
              <a:extLst>
                <a:ext uri="{FF2B5EF4-FFF2-40B4-BE49-F238E27FC236}">
                  <a16:creationId xmlns:a16="http://schemas.microsoft.com/office/drawing/2014/main" id="{5A8A1DC5-87F0-497F-B751-3AEF03CD0F4A}"/>
                </a:ext>
              </a:extLst>
            </p:cNvPr>
            <p:cNvSpPr/>
            <p:nvPr/>
          </p:nvSpPr>
          <p:spPr bwMode="auto">
            <a:xfrm>
              <a:off x="8163232" y="1792387"/>
              <a:ext cx="3175721" cy="36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defTabSz="914400">
                <a:lnSpc>
                  <a:spcPct val="150000"/>
                </a:lnSpc>
                <a:buClr>
                  <a:srgbClr val="BD374A"/>
                </a:buClr>
                <a:buSzPct val="150000"/>
                <a:defRPr/>
              </a:pPr>
              <a:r>
                <a:rPr lang="en-US" altLang="zh-CN" sz="1100" dirty="0">
                  <a:solidFill>
                    <a:srgbClr val="000000"/>
                  </a:solidFill>
                </a:rPr>
                <a:t>LAST thing the Make America Great Again Agenda needs is a Liberal Democrat in Senate where we have so little margin for victory already The </a:t>
              </a:r>
              <a:r>
                <a:rPr lang="en-US" altLang="zh-CN" sz="1100" dirty="0" err="1">
                  <a:solidFill>
                    <a:srgbClr val="000000"/>
                  </a:solidFill>
                </a:rPr>
                <a:t>PelosiSchumer</a:t>
              </a:r>
              <a:r>
                <a:rPr lang="en-US" altLang="zh-CN" sz="1100" dirty="0">
                  <a:solidFill>
                    <a:srgbClr val="000000"/>
                  </a:solidFill>
                </a:rPr>
                <a:t> Puppet Jones would vote against us 100 of the time </a:t>
              </a:r>
              <a:r>
                <a:rPr lang="en-US" altLang="zh-CN" sz="1100" dirty="0" err="1">
                  <a:solidFill>
                    <a:srgbClr val="000000"/>
                  </a:solidFill>
                </a:rPr>
                <a:t>Hes</a:t>
              </a:r>
              <a:r>
                <a:rPr lang="en-US" altLang="zh-CN" sz="1100" dirty="0">
                  <a:solidFill>
                    <a:srgbClr val="000000"/>
                  </a:solidFill>
                </a:rPr>
                <a:t> bad on Crime Life Border Vets Guns Military VOTE ROY MOORE</a:t>
              </a:r>
              <a:endParaRPr kumimoji="0" lang="en-US" altLang="zh-CN" sz="1100" b="0" i="0" u="none" strike="noStrike" kern="120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2933715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048D-F3EB-4960-BB26-B33F124B9D84}"/>
              </a:ext>
            </a:extLst>
          </p:cNvPr>
          <p:cNvSpPr>
            <a:spLocks noGrp="1"/>
          </p:cNvSpPr>
          <p:nvPr>
            <p:ph type="title"/>
          </p:nvPr>
        </p:nvSpPr>
        <p:spPr/>
        <p:txBody>
          <a:bodyPr/>
          <a:lstStyle/>
          <a:p>
            <a:r>
              <a:rPr lang="en-US" dirty="0"/>
              <a:t>Regression Discontinuity Design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43CD7A-CA6E-4CD0-835A-05182330D394}"/>
                  </a:ext>
                </a:extLst>
              </p:cNvPr>
              <p:cNvSpPr>
                <a:spLocks noGrp="1"/>
              </p:cNvSpPr>
              <p:nvPr>
                <p:ph idx="1"/>
              </p:nvPr>
            </p:nvSpPr>
            <p:spPr/>
            <p:txBody>
              <a:bodyPr/>
              <a:lstStyle/>
              <a:p>
                <a:r>
                  <a:rPr lang="en-US" dirty="0"/>
                  <a:t>Expect to see the effect of Trump’s tweets on financial market</a:t>
                </a:r>
              </a:p>
              <a:p>
                <a:r>
                  <a:rPr lang="en-US" dirty="0"/>
                  <a:t>Use the following discontinuity design to measure the magnitude of the effect on S&amp;P 500 daily returns.</a:t>
                </a:r>
              </a:p>
              <a:p>
                <a:pPr marL="0" indent="0">
                  <a:buNone/>
                </a:pPr>
                <a14:m>
                  <m:oMathPara xmlns:m="http://schemas.openxmlformats.org/officeDocument/2006/math">
                    <m:oMathParaPr>
                      <m:jc m:val="center"/>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𝑅</m:t>
                          </m:r>
                        </m:e>
                        <m:sub>
                          <m:r>
                            <a:rPr lang="en-US" b="0" i="1" smtClean="0">
                              <a:latin typeface="Cambria Math" panose="02040503050406030204" pitchFamily="18" charset="0"/>
                            </a:rPr>
                            <m:t>𝑡</m:t>
                          </m:r>
                        </m:sub>
                        <m:sup>
                          <m:r>
                            <a:rPr lang="en-US" b="0" i="1" smtClean="0">
                              <a:latin typeface="Cambria Math" panose="02040503050406030204" pitchFamily="18" charset="0"/>
                            </a:rPr>
                            <m:t>𝑚</m:t>
                          </m:r>
                        </m:sup>
                      </m:sSubSup>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m:oMathPara>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C943CD7A-CA6E-4CD0-835A-05182330D394}"/>
                  </a:ext>
                </a:extLst>
              </p:cNvPr>
              <p:cNvSpPr>
                <a:spLocks noGrp="1" noRot="1" noChangeAspect="1" noMove="1" noResize="1" noEditPoints="1" noAdjustHandles="1" noChangeArrowheads="1" noChangeShapeType="1" noTextEdit="1"/>
              </p:cNvSpPr>
              <p:nvPr>
                <p:ph idx="1"/>
              </p:nvPr>
            </p:nvSpPr>
            <p:spPr>
              <a:blipFill>
                <a:blip r:embed="rId2"/>
                <a:stretch>
                  <a:fillRect l="-508" t="-120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B420AEA-2611-4822-99E3-E18B559FD51F}"/>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pic>
        <p:nvPicPr>
          <p:cNvPr id="3074" name="Picture 2" descr="Image result for regression discontinuity design">
            <a:extLst>
              <a:ext uri="{FF2B5EF4-FFF2-40B4-BE49-F238E27FC236}">
                <a16:creationId xmlns:a16="http://schemas.microsoft.com/office/drawing/2014/main" id="{C696A806-6E40-42B4-A4FD-0B552B29E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753" y="2790127"/>
            <a:ext cx="5491698" cy="33868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A3C5119-A93A-4B43-B2CD-EDE3F0EC8FA8}"/>
                  </a:ext>
                </a:extLst>
              </p:cNvPr>
              <p:cNvSpPr/>
              <p:nvPr/>
            </p:nvSpPr>
            <p:spPr>
              <a:xfrm>
                <a:off x="695325" y="2332636"/>
                <a:ext cx="6095999" cy="3647152"/>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t>Where:</a:t>
                </a:r>
              </a:p>
              <a:p>
                <a:pPr marL="742950" lvl="1" indent="-285750">
                  <a:buFont typeface="Arial" panose="020B0604020202020204" pitchFamily="34" charset="0"/>
                  <a:buChar char="•"/>
                </a:pP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𝑡</m:t>
                        </m:r>
                      </m:sub>
                      <m:sup>
                        <m:r>
                          <a:rPr lang="en-US" i="1">
                            <a:latin typeface="Cambria Math" panose="02040503050406030204" pitchFamily="18" charset="0"/>
                          </a:rPr>
                          <m:t>𝑚</m:t>
                        </m:r>
                      </m:sup>
                    </m:sSubSup>
                    <m:r>
                      <a:rPr lang="en-US" i="1">
                        <a:latin typeface="Cambria Math" panose="02040503050406030204" pitchFamily="18" charset="0"/>
                      </a:rPr>
                      <m:t>]</m:t>
                    </m:r>
                  </m:oMath>
                </a14:m>
                <a:r>
                  <a:rPr lang="en-US" dirty="0"/>
                  <a:t> is the expected market returns on day </a:t>
                </a:r>
                <a14:m>
                  <m:oMath xmlns:m="http://schemas.openxmlformats.org/officeDocument/2006/math">
                    <m:r>
                      <a:rPr lang="en-US" i="1">
                        <a:latin typeface="Cambria Math" panose="02040503050406030204" pitchFamily="18" charset="0"/>
                      </a:rPr>
                      <m:t>𝑡</m:t>
                    </m:r>
                  </m:oMath>
                </a14:m>
                <a:endParaRPr lang="en-US" dirty="0"/>
              </a:p>
              <a:p>
                <a:pPr marL="742950" lvl="1"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𝑡</m:t>
                    </m:r>
                  </m:oMath>
                </a14:m>
                <a:r>
                  <a:rPr lang="en-US" dirty="0"/>
                  <a:t> is the time in days, from day 1 to day 41</a:t>
                </a:r>
              </a:p>
              <a:p>
                <a:pPr marL="742950" lvl="1"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𝑐</m:t>
                    </m:r>
                  </m:oMath>
                </a14:m>
                <a:r>
                  <a:rPr lang="en-US" dirty="0"/>
                  <a:t> is the cutoff point, when Trump posts his tweet. We made </a:t>
                </a:r>
                <a14:m>
                  <m:oMath xmlns:m="http://schemas.openxmlformats.org/officeDocument/2006/math">
                    <m:r>
                      <a:rPr lang="en-US" i="1">
                        <a:latin typeface="Cambria Math" panose="02040503050406030204" pitchFamily="18" charset="0"/>
                      </a:rPr>
                      <m:t>𝑐</m:t>
                    </m:r>
                    <m:r>
                      <a:rPr lang="en-US" i="1">
                        <a:latin typeface="Cambria Math" panose="02040503050406030204" pitchFamily="18" charset="0"/>
                      </a:rPr>
                      <m:t>=21</m:t>
                    </m:r>
                  </m:oMath>
                </a14:m>
                <a:r>
                  <a:rPr lang="en-US" dirty="0"/>
                  <a:t>, at midpoint of our sample</a:t>
                </a:r>
              </a:p>
              <a:p>
                <a:pPr marL="742950" lvl="1"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𝐷</m:t>
                    </m:r>
                  </m:oMath>
                </a14:m>
                <a:r>
                  <a:rPr lang="en-US" dirty="0"/>
                  <a:t> is a dummy variable, = 1 if </a:t>
                </a:r>
                <a14:m>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oMath>
                </a14:m>
                <a:endParaRPr lang="en-US" dirty="0"/>
              </a:p>
              <a:p>
                <a:pPr marL="285750" indent="-285750">
                  <a:spcBef>
                    <a:spcPts val="600"/>
                  </a:spcBef>
                  <a:buFont typeface="Arial" panose="020B0604020202020204" pitchFamily="34" charset="0"/>
                  <a:buChar char="•"/>
                </a:pPr>
                <a:r>
                  <a:rPr lang="en-US" dirty="0"/>
                  <a:t>By topics to analyze the effect of tweets assigned 100% in each topic</a:t>
                </a:r>
              </a:p>
              <a:p>
                <a:pPr marL="285750" indent="-285750">
                  <a:spcBef>
                    <a:spcPts val="600"/>
                  </a:spcBef>
                  <a:buFont typeface="Arial" panose="020B0604020202020204" pitchFamily="34" charset="0"/>
                  <a:buChar char="•"/>
                </a:pPr>
                <a:r>
                  <a:rPr lang="en-US" dirty="0"/>
                  <a:t>Sample from his presidency, Nov. 08, 2016 to Dec. 31, 2018</a:t>
                </a:r>
              </a:p>
              <a:p>
                <a:pPr marL="285750" indent="-285750">
                  <a:spcBef>
                    <a:spcPts val="600"/>
                  </a:spcBef>
                  <a:buFont typeface="Arial" panose="020B0604020202020204" pitchFamily="34" charset="0"/>
                  <a:buChar char="•"/>
                </a:pPr>
                <a:r>
                  <a:rPr lang="en-US" dirty="0"/>
                  <a:t>Hope to find different slopes and intercepts fit data on either side of the cutoff</a:t>
                </a:r>
              </a:p>
            </p:txBody>
          </p:sp>
        </mc:Choice>
        <mc:Fallback xmlns="">
          <p:sp>
            <p:nvSpPr>
              <p:cNvPr id="6" name="Rectangle 5">
                <a:extLst>
                  <a:ext uri="{FF2B5EF4-FFF2-40B4-BE49-F238E27FC236}">
                    <a16:creationId xmlns:a16="http://schemas.microsoft.com/office/drawing/2014/main" id="{DA3C5119-A93A-4B43-B2CD-EDE3F0EC8FA8}"/>
                  </a:ext>
                </a:extLst>
              </p:cNvPr>
              <p:cNvSpPr>
                <a:spLocks noRot="1" noChangeAspect="1" noMove="1" noResize="1" noEditPoints="1" noAdjustHandles="1" noChangeArrowheads="1" noChangeShapeType="1" noTextEdit="1"/>
              </p:cNvSpPr>
              <p:nvPr/>
            </p:nvSpPr>
            <p:spPr>
              <a:xfrm>
                <a:off x="695325" y="2332636"/>
                <a:ext cx="6095999" cy="3647152"/>
              </a:xfrm>
              <a:prstGeom prst="rect">
                <a:avLst/>
              </a:prstGeom>
              <a:blipFill>
                <a:blip r:embed="rId4"/>
                <a:stretch>
                  <a:fillRect l="-600" t="-1003" b="-1839"/>
                </a:stretch>
              </a:blipFill>
            </p:spPr>
            <p:txBody>
              <a:bodyPr/>
              <a:lstStyle/>
              <a:p>
                <a:r>
                  <a:rPr lang="en-US">
                    <a:noFill/>
                  </a:rPr>
                  <a:t> </a:t>
                </a:r>
              </a:p>
            </p:txBody>
          </p:sp>
        </mc:Fallback>
      </mc:AlternateContent>
    </p:spTree>
    <p:extLst>
      <p:ext uri="{BB962C8B-B14F-4D97-AF65-F5344CB8AC3E}">
        <p14:creationId xmlns:p14="http://schemas.microsoft.com/office/powerpoint/2010/main" val="2657679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1C83-BC3F-47CB-9DBD-39748C16814B}"/>
              </a:ext>
            </a:extLst>
          </p:cNvPr>
          <p:cNvSpPr>
            <a:spLocks noGrp="1"/>
          </p:cNvSpPr>
          <p:nvPr>
            <p:ph type="title"/>
          </p:nvPr>
        </p:nvSpPr>
        <p:spPr/>
        <p:txBody>
          <a:bodyPr/>
          <a:lstStyle/>
          <a:p>
            <a:r>
              <a:rPr lang="en-US" dirty="0"/>
              <a:t>Regression Discontinuity Design, cont.</a:t>
            </a:r>
          </a:p>
        </p:txBody>
      </p:sp>
      <p:sp>
        <p:nvSpPr>
          <p:cNvPr id="5" name="Slide Number Placeholder 4">
            <a:extLst>
              <a:ext uri="{FF2B5EF4-FFF2-40B4-BE49-F238E27FC236}">
                <a16:creationId xmlns:a16="http://schemas.microsoft.com/office/drawing/2014/main" id="{3C83D304-E793-4914-81DE-F1F3F4DE1E58}"/>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pic>
        <p:nvPicPr>
          <p:cNvPr id="10" name="Content Placeholder 9">
            <a:extLst>
              <a:ext uri="{FF2B5EF4-FFF2-40B4-BE49-F238E27FC236}">
                <a16:creationId xmlns:a16="http://schemas.microsoft.com/office/drawing/2014/main" id="{0ADC6DB8-9328-4EC2-950F-BAE6E4E5577A}"/>
              </a:ext>
            </a:extLst>
          </p:cNvPr>
          <p:cNvPicPr>
            <a:picLocks noGrp="1" noChangeAspect="1"/>
          </p:cNvPicPr>
          <p:nvPr>
            <p:ph idx="1"/>
          </p:nvPr>
        </p:nvPicPr>
        <p:blipFill>
          <a:blip r:embed="rId2"/>
          <a:stretch>
            <a:fillRect/>
          </a:stretch>
        </p:blipFill>
        <p:spPr>
          <a:xfrm>
            <a:off x="1593505" y="1125538"/>
            <a:ext cx="9004990" cy="5051425"/>
          </a:xfrm>
          <a:prstGeom prst="rect">
            <a:avLst/>
          </a:prstGeom>
        </p:spPr>
      </p:pic>
      <p:sp>
        <p:nvSpPr>
          <p:cNvPr id="11" name="Rectangle 10">
            <a:extLst>
              <a:ext uri="{FF2B5EF4-FFF2-40B4-BE49-F238E27FC236}">
                <a16:creationId xmlns:a16="http://schemas.microsoft.com/office/drawing/2014/main" id="{2D3F199C-603D-4768-A4EC-02F329B32DC2}"/>
              </a:ext>
            </a:extLst>
          </p:cNvPr>
          <p:cNvSpPr/>
          <p:nvPr/>
        </p:nvSpPr>
        <p:spPr>
          <a:xfrm>
            <a:off x="7894869" y="4674707"/>
            <a:ext cx="3601805" cy="923330"/>
          </a:xfrm>
          <a:prstGeom prst="rect">
            <a:avLst/>
          </a:prstGeom>
        </p:spPr>
        <p:txBody>
          <a:bodyPr wrap="square">
            <a:spAutoFit/>
          </a:bodyPr>
          <a:lstStyle/>
          <a:p>
            <a:pPr marL="285750" indent="-285750">
              <a:buFont typeface="Arial" panose="020B0604020202020204" pitchFamily="34" charset="0"/>
              <a:buChar char="•"/>
            </a:pPr>
            <a:r>
              <a:rPr lang="en-US" dirty="0"/>
              <a:t>Highly scattered daily returns</a:t>
            </a:r>
          </a:p>
          <a:p>
            <a:pPr marL="285750" indent="-285750">
              <a:buFont typeface="Arial" panose="020B0604020202020204" pitchFamily="34" charset="0"/>
              <a:buChar char="•"/>
            </a:pPr>
            <a:r>
              <a:rPr lang="en-US" dirty="0"/>
              <a:t>Magnitude of difference is economically insignificant</a:t>
            </a:r>
          </a:p>
        </p:txBody>
      </p:sp>
    </p:spTree>
    <p:extLst>
      <p:ext uri="{BB962C8B-B14F-4D97-AF65-F5344CB8AC3E}">
        <p14:creationId xmlns:p14="http://schemas.microsoft.com/office/powerpoint/2010/main" val="487453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75CB-BB5B-4CCB-91BE-577A96E8878E}"/>
              </a:ext>
            </a:extLst>
          </p:cNvPr>
          <p:cNvSpPr>
            <a:spLocks noGrp="1"/>
          </p:cNvSpPr>
          <p:nvPr>
            <p:ph type="title"/>
          </p:nvPr>
        </p:nvSpPr>
        <p:spPr/>
        <p:txBody>
          <a:bodyPr/>
          <a:lstStyle/>
          <a:p>
            <a:r>
              <a:rPr lang="en-US" dirty="0"/>
              <a:t>Trend Analysis</a:t>
            </a:r>
          </a:p>
        </p:txBody>
      </p:sp>
      <p:sp>
        <p:nvSpPr>
          <p:cNvPr id="4" name="Slide Number Placeholder 3">
            <a:extLst>
              <a:ext uri="{FF2B5EF4-FFF2-40B4-BE49-F238E27FC236}">
                <a16:creationId xmlns:a16="http://schemas.microsoft.com/office/drawing/2014/main" id="{B2111774-B6A2-4E0F-8DD5-0818ADD7B2CA}"/>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pic>
        <p:nvPicPr>
          <p:cNvPr id="6" name="Picture 5">
            <a:extLst>
              <a:ext uri="{FF2B5EF4-FFF2-40B4-BE49-F238E27FC236}">
                <a16:creationId xmlns:a16="http://schemas.microsoft.com/office/drawing/2014/main" id="{A5FBA178-8526-4BEC-BA90-D53E0B7C3CC1}"/>
              </a:ext>
            </a:extLst>
          </p:cNvPr>
          <p:cNvPicPr>
            <a:picLocks noChangeAspect="1"/>
          </p:cNvPicPr>
          <p:nvPr/>
        </p:nvPicPr>
        <p:blipFill>
          <a:blip r:embed="rId2"/>
          <a:stretch>
            <a:fillRect/>
          </a:stretch>
        </p:blipFill>
        <p:spPr>
          <a:xfrm>
            <a:off x="1770077" y="1014190"/>
            <a:ext cx="8170877" cy="5257897"/>
          </a:xfrm>
          <a:prstGeom prst="rect">
            <a:avLst/>
          </a:prstGeom>
        </p:spPr>
      </p:pic>
      <p:sp>
        <p:nvSpPr>
          <p:cNvPr id="7" name="Rectangle 6">
            <a:extLst>
              <a:ext uri="{FF2B5EF4-FFF2-40B4-BE49-F238E27FC236}">
                <a16:creationId xmlns:a16="http://schemas.microsoft.com/office/drawing/2014/main" id="{B445F933-B7D5-45A9-BC99-EE4749B51740}"/>
              </a:ext>
            </a:extLst>
          </p:cNvPr>
          <p:cNvSpPr/>
          <p:nvPr/>
        </p:nvSpPr>
        <p:spPr>
          <a:xfrm>
            <a:off x="7659977" y="4213312"/>
            <a:ext cx="3601805" cy="1477328"/>
          </a:xfrm>
          <a:prstGeom prst="rect">
            <a:avLst/>
          </a:prstGeom>
        </p:spPr>
        <p:txBody>
          <a:bodyPr wrap="square">
            <a:spAutoFit/>
          </a:bodyPr>
          <a:lstStyle/>
          <a:p>
            <a:pPr marL="285750" indent="-285750">
              <a:buFont typeface="Arial" panose="020B0604020202020204" pitchFamily="34" charset="0"/>
              <a:buChar char="•"/>
            </a:pPr>
            <a:r>
              <a:rPr lang="en-US" dirty="0"/>
              <a:t>Instead of daily returns, try to understand the 20-day cumulative returns before and after the tweet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76672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9D8B-99E0-4C6B-BFAF-936B91ECF3CE}"/>
              </a:ext>
            </a:extLst>
          </p:cNvPr>
          <p:cNvSpPr>
            <a:spLocks noGrp="1"/>
          </p:cNvSpPr>
          <p:nvPr>
            <p:ph type="title"/>
          </p:nvPr>
        </p:nvSpPr>
        <p:spPr/>
        <p:txBody>
          <a:bodyPr/>
          <a:lstStyle/>
          <a:p>
            <a:r>
              <a:rPr lang="en-US" dirty="0"/>
              <a:t>Trend Analysis – Topic 2 tweets effects on sectors</a:t>
            </a:r>
          </a:p>
        </p:txBody>
      </p:sp>
      <p:sp>
        <p:nvSpPr>
          <p:cNvPr id="4" name="Footer Placeholder 3">
            <a:extLst>
              <a:ext uri="{FF2B5EF4-FFF2-40B4-BE49-F238E27FC236}">
                <a16:creationId xmlns:a16="http://schemas.microsoft.com/office/drawing/2014/main" id="{FB0371E7-788E-42DC-8AB1-AEB6C54B51BF}"/>
              </a:ext>
            </a:extLst>
          </p:cNvPr>
          <p:cNvSpPr>
            <a:spLocks noGrp="1"/>
          </p:cNvSpPr>
          <p:nvPr>
            <p:ph type="ftr" sz="quarter" idx="11"/>
          </p:nvPr>
        </p:nvSpPr>
        <p:spPr/>
        <p:txBody>
          <a:bodyPr/>
          <a:lstStyle/>
          <a:p>
            <a:endParaRPr lang="zh-CN" altLang="en-US" dirty="0"/>
          </a:p>
        </p:txBody>
      </p:sp>
      <p:sp>
        <p:nvSpPr>
          <p:cNvPr id="5" name="Slide Number Placeholder 4">
            <a:extLst>
              <a:ext uri="{FF2B5EF4-FFF2-40B4-BE49-F238E27FC236}">
                <a16:creationId xmlns:a16="http://schemas.microsoft.com/office/drawing/2014/main" id="{546E3BDA-A169-4F94-A600-79A64F00BF08}"/>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pic>
        <p:nvPicPr>
          <p:cNvPr id="9" name="Content Placeholder 8">
            <a:extLst>
              <a:ext uri="{FF2B5EF4-FFF2-40B4-BE49-F238E27FC236}">
                <a16:creationId xmlns:a16="http://schemas.microsoft.com/office/drawing/2014/main" id="{EB5159F1-7E0F-43A7-8870-FCDD21F0D9DB}"/>
              </a:ext>
            </a:extLst>
          </p:cNvPr>
          <p:cNvPicPr>
            <a:picLocks noGrp="1" noChangeAspect="1"/>
          </p:cNvPicPr>
          <p:nvPr>
            <p:ph idx="1"/>
          </p:nvPr>
        </p:nvPicPr>
        <p:blipFill>
          <a:blip r:embed="rId2"/>
          <a:stretch>
            <a:fillRect/>
          </a:stretch>
        </p:blipFill>
        <p:spPr>
          <a:xfrm>
            <a:off x="2142435" y="1125538"/>
            <a:ext cx="7907130" cy="5051425"/>
          </a:xfrm>
          <a:prstGeom prst="rect">
            <a:avLst/>
          </a:prstGeom>
        </p:spPr>
      </p:pic>
    </p:spTree>
    <p:extLst>
      <p:ext uri="{BB962C8B-B14F-4D97-AF65-F5344CB8AC3E}">
        <p14:creationId xmlns:p14="http://schemas.microsoft.com/office/powerpoint/2010/main" val="3411558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622F369-F2F2-4D7D-8DDB-28AFD6736862}"/>
              </a:ext>
            </a:extLst>
          </p:cNvPr>
          <p:cNvPicPr>
            <a:picLocks noChangeAspect="1"/>
          </p:cNvPicPr>
          <p:nvPr/>
        </p:nvPicPr>
        <p:blipFill>
          <a:blip r:embed="rId2"/>
          <a:stretch>
            <a:fillRect/>
          </a:stretch>
        </p:blipFill>
        <p:spPr>
          <a:xfrm>
            <a:off x="255436" y="1254034"/>
            <a:ext cx="5840563" cy="4737186"/>
          </a:xfrm>
          <a:prstGeom prst="rect">
            <a:avLst/>
          </a:prstGeom>
        </p:spPr>
      </p:pic>
      <p:sp>
        <p:nvSpPr>
          <p:cNvPr id="2" name="Title 1">
            <a:extLst>
              <a:ext uri="{FF2B5EF4-FFF2-40B4-BE49-F238E27FC236}">
                <a16:creationId xmlns:a16="http://schemas.microsoft.com/office/drawing/2014/main" id="{A652048D-F3EB-4960-BB26-B33F124B9D84}"/>
              </a:ext>
            </a:extLst>
          </p:cNvPr>
          <p:cNvSpPr>
            <a:spLocks noGrp="1"/>
          </p:cNvSpPr>
          <p:nvPr>
            <p:ph type="title"/>
          </p:nvPr>
        </p:nvSpPr>
        <p:spPr/>
        <p:txBody>
          <a:bodyPr/>
          <a:lstStyle/>
          <a:p>
            <a:r>
              <a:rPr lang="en-US" dirty="0"/>
              <a:t>Sector Allocation – Topic 2, In-sample vs. Out-of-sample</a:t>
            </a:r>
          </a:p>
        </p:txBody>
      </p:sp>
      <p:sp>
        <p:nvSpPr>
          <p:cNvPr id="5" name="Slide Number Placeholder 4">
            <a:extLst>
              <a:ext uri="{FF2B5EF4-FFF2-40B4-BE49-F238E27FC236}">
                <a16:creationId xmlns:a16="http://schemas.microsoft.com/office/drawing/2014/main" id="{DB420AEA-2611-4822-99E3-E18B559FD51F}"/>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8" name="Content Placeholder 3">
            <a:extLst>
              <a:ext uri="{FF2B5EF4-FFF2-40B4-BE49-F238E27FC236}">
                <a16:creationId xmlns:a16="http://schemas.microsoft.com/office/drawing/2014/main" id="{F540B54B-E982-491F-A680-E548EA76EDF0}"/>
              </a:ext>
            </a:extLst>
          </p:cNvPr>
          <p:cNvSpPr txBox="1">
            <a:spLocks/>
          </p:cNvSpPr>
          <p:nvPr/>
        </p:nvSpPr>
        <p:spPr>
          <a:xfrm>
            <a:off x="6056244" y="1125538"/>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3">
            <a:extLst>
              <a:ext uri="{FF2B5EF4-FFF2-40B4-BE49-F238E27FC236}">
                <a16:creationId xmlns:a16="http://schemas.microsoft.com/office/drawing/2014/main" id="{96D4B36D-D387-4032-B4EA-399BB72C3769}"/>
              </a:ext>
            </a:extLst>
          </p:cNvPr>
          <p:cNvSpPr txBox="1">
            <a:spLocks/>
          </p:cNvSpPr>
          <p:nvPr/>
        </p:nvSpPr>
        <p:spPr>
          <a:xfrm>
            <a:off x="5982943" y="1146175"/>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Content Placeholder 3">
            <a:extLst>
              <a:ext uri="{FF2B5EF4-FFF2-40B4-BE49-F238E27FC236}">
                <a16:creationId xmlns:a16="http://schemas.microsoft.com/office/drawing/2014/main" id="{E3971FBC-6CEA-48DA-AFA8-430FB53CFD75}"/>
              </a:ext>
            </a:extLst>
          </p:cNvPr>
          <p:cNvSpPr txBox="1">
            <a:spLocks/>
          </p:cNvSpPr>
          <p:nvPr/>
        </p:nvSpPr>
        <p:spPr>
          <a:xfrm>
            <a:off x="6387965" y="1104901"/>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TextBox 17">
            <a:extLst>
              <a:ext uri="{FF2B5EF4-FFF2-40B4-BE49-F238E27FC236}">
                <a16:creationId xmlns:a16="http://schemas.microsoft.com/office/drawing/2014/main" id="{BA499E5B-F4A2-4616-9F43-23C32E328678}"/>
              </a:ext>
            </a:extLst>
          </p:cNvPr>
          <p:cNvSpPr txBox="1"/>
          <p:nvPr/>
        </p:nvSpPr>
        <p:spPr>
          <a:xfrm>
            <a:off x="1713563" y="5776314"/>
            <a:ext cx="2675220" cy="307777"/>
          </a:xfrm>
          <a:prstGeom prst="rect">
            <a:avLst/>
          </a:prstGeom>
          <a:noFill/>
        </p:spPr>
        <p:txBody>
          <a:bodyPr wrap="none" rtlCol="0">
            <a:spAutoFit/>
          </a:bodyPr>
          <a:lstStyle/>
          <a:p>
            <a:r>
              <a:rPr lang="en-US" sz="1400" dirty="0"/>
              <a:t>From 2016/11/06 to 2017/06/30</a:t>
            </a:r>
          </a:p>
        </p:txBody>
      </p:sp>
      <p:sp>
        <p:nvSpPr>
          <p:cNvPr id="19" name="TextBox 18">
            <a:extLst>
              <a:ext uri="{FF2B5EF4-FFF2-40B4-BE49-F238E27FC236}">
                <a16:creationId xmlns:a16="http://schemas.microsoft.com/office/drawing/2014/main" id="{2830EC73-A87C-49CA-8171-9D6504DDD3E5}"/>
              </a:ext>
            </a:extLst>
          </p:cNvPr>
          <p:cNvSpPr txBox="1"/>
          <p:nvPr/>
        </p:nvSpPr>
        <p:spPr>
          <a:xfrm>
            <a:off x="7188774" y="5776314"/>
            <a:ext cx="2688557" cy="307777"/>
          </a:xfrm>
          <a:prstGeom prst="rect">
            <a:avLst/>
          </a:prstGeom>
          <a:noFill/>
        </p:spPr>
        <p:txBody>
          <a:bodyPr wrap="none" rtlCol="0">
            <a:spAutoFit/>
          </a:bodyPr>
          <a:lstStyle/>
          <a:p>
            <a:r>
              <a:rPr lang="en-US" sz="1400" dirty="0"/>
              <a:t>From 2017/06/30 to 2018/05/24</a:t>
            </a:r>
          </a:p>
        </p:txBody>
      </p:sp>
      <p:pic>
        <p:nvPicPr>
          <p:cNvPr id="14" name="Picture 13">
            <a:extLst>
              <a:ext uri="{FF2B5EF4-FFF2-40B4-BE49-F238E27FC236}">
                <a16:creationId xmlns:a16="http://schemas.microsoft.com/office/drawing/2014/main" id="{B9E5DF7F-2BC4-44F2-97EE-151753F7496F}"/>
              </a:ext>
            </a:extLst>
          </p:cNvPr>
          <p:cNvPicPr>
            <a:picLocks noChangeAspect="1"/>
          </p:cNvPicPr>
          <p:nvPr/>
        </p:nvPicPr>
        <p:blipFill>
          <a:blip r:embed="rId3"/>
          <a:stretch>
            <a:fillRect/>
          </a:stretch>
        </p:blipFill>
        <p:spPr>
          <a:xfrm>
            <a:off x="5946293" y="1230941"/>
            <a:ext cx="5990270" cy="4777702"/>
          </a:xfrm>
          <a:prstGeom prst="rect">
            <a:avLst/>
          </a:prstGeom>
        </p:spPr>
      </p:pic>
    </p:spTree>
    <p:extLst>
      <p:ext uri="{BB962C8B-B14F-4D97-AF65-F5344CB8AC3E}">
        <p14:creationId xmlns:p14="http://schemas.microsoft.com/office/powerpoint/2010/main" val="1737558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9D8B-99E0-4C6B-BFAF-936B91ECF3CE}"/>
              </a:ext>
            </a:extLst>
          </p:cNvPr>
          <p:cNvSpPr>
            <a:spLocks noGrp="1"/>
          </p:cNvSpPr>
          <p:nvPr>
            <p:ph type="title"/>
          </p:nvPr>
        </p:nvSpPr>
        <p:spPr/>
        <p:txBody>
          <a:bodyPr/>
          <a:lstStyle/>
          <a:p>
            <a:r>
              <a:rPr lang="en-US" dirty="0"/>
              <a:t>Trend Analysis – Topic 3 tweets effects on sectors</a:t>
            </a:r>
          </a:p>
        </p:txBody>
      </p:sp>
      <p:sp>
        <p:nvSpPr>
          <p:cNvPr id="4" name="Footer Placeholder 3">
            <a:extLst>
              <a:ext uri="{FF2B5EF4-FFF2-40B4-BE49-F238E27FC236}">
                <a16:creationId xmlns:a16="http://schemas.microsoft.com/office/drawing/2014/main" id="{FB0371E7-788E-42DC-8AB1-AEB6C54B51BF}"/>
              </a:ext>
            </a:extLst>
          </p:cNvPr>
          <p:cNvSpPr>
            <a:spLocks noGrp="1"/>
          </p:cNvSpPr>
          <p:nvPr>
            <p:ph type="ftr" sz="quarter" idx="11"/>
          </p:nvPr>
        </p:nvSpPr>
        <p:spPr/>
        <p:txBody>
          <a:bodyPr/>
          <a:lstStyle/>
          <a:p>
            <a:endParaRPr lang="zh-CN" altLang="en-US" dirty="0"/>
          </a:p>
        </p:txBody>
      </p:sp>
      <p:sp>
        <p:nvSpPr>
          <p:cNvPr id="5" name="Slide Number Placeholder 4">
            <a:extLst>
              <a:ext uri="{FF2B5EF4-FFF2-40B4-BE49-F238E27FC236}">
                <a16:creationId xmlns:a16="http://schemas.microsoft.com/office/drawing/2014/main" id="{546E3BDA-A169-4F94-A600-79A64F00BF08}"/>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pic>
        <p:nvPicPr>
          <p:cNvPr id="8" name="Content Placeholder 7">
            <a:extLst>
              <a:ext uri="{FF2B5EF4-FFF2-40B4-BE49-F238E27FC236}">
                <a16:creationId xmlns:a16="http://schemas.microsoft.com/office/drawing/2014/main" id="{92EE2010-496E-4F25-9E53-FEEDC7435F2A}"/>
              </a:ext>
            </a:extLst>
          </p:cNvPr>
          <p:cNvPicPr>
            <a:picLocks noGrp="1" noChangeAspect="1"/>
          </p:cNvPicPr>
          <p:nvPr>
            <p:ph idx="1"/>
          </p:nvPr>
        </p:nvPicPr>
        <p:blipFill>
          <a:blip r:embed="rId2"/>
          <a:stretch>
            <a:fillRect/>
          </a:stretch>
        </p:blipFill>
        <p:spPr>
          <a:xfrm>
            <a:off x="2142435" y="1125538"/>
            <a:ext cx="7907130" cy="5051425"/>
          </a:xfrm>
          <a:prstGeom prst="rect">
            <a:avLst/>
          </a:prstGeom>
        </p:spPr>
      </p:pic>
    </p:spTree>
    <p:extLst>
      <p:ext uri="{BB962C8B-B14F-4D97-AF65-F5344CB8AC3E}">
        <p14:creationId xmlns:p14="http://schemas.microsoft.com/office/powerpoint/2010/main" val="2699713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E8C104-2D04-4F7E-BD0C-36FF1B453DF9}"/>
              </a:ext>
            </a:extLst>
          </p:cNvPr>
          <p:cNvPicPr>
            <a:picLocks noChangeAspect="1"/>
          </p:cNvPicPr>
          <p:nvPr/>
        </p:nvPicPr>
        <p:blipFill>
          <a:blip r:embed="rId2"/>
          <a:stretch>
            <a:fillRect/>
          </a:stretch>
        </p:blipFill>
        <p:spPr>
          <a:xfrm>
            <a:off x="463365" y="1233398"/>
            <a:ext cx="5592879" cy="4757822"/>
          </a:xfrm>
          <a:prstGeom prst="rect">
            <a:avLst/>
          </a:prstGeom>
        </p:spPr>
      </p:pic>
      <p:pic>
        <p:nvPicPr>
          <p:cNvPr id="14" name="Picture 13">
            <a:extLst>
              <a:ext uri="{FF2B5EF4-FFF2-40B4-BE49-F238E27FC236}">
                <a16:creationId xmlns:a16="http://schemas.microsoft.com/office/drawing/2014/main" id="{D527F2BC-2D10-49F5-BEC3-365F6A555EB0}"/>
              </a:ext>
            </a:extLst>
          </p:cNvPr>
          <p:cNvPicPr>
            <a:picLocks noChangeAspect="1"/>
          </p:cNvPicPr>
          <p:nvPr/>
        </p:nvPicPr>
        <p:blipFill>
          <a:blip r:embed="rId3"/>
          <a:stretch>
            <a:fillRect/>
          </a:stretch>
        </p:blipFill>
        <p:spPr>
          <a:xfrm>
            <a:off x="5913120" y="1146174"/>
            <a:ext cx="5956663" cy="4845045"/>
          </a:xfrm>
          <a:prstGeom prst="rect">
            <a:avLst/>
          </a:prstGeom>
        </p:spPr>
      </p:pic>
      <p:sp>
        <p:nvSpPr>
          <p:cNvPr id="2" name="Title 1">
            <a:extLst>
              <a:ext uri="{FF2B5EF4-FFF2-40B4-BE49-F238E27FC236}">
                <a16:creationId xmlns:a16="http://schemas.microsoft.com/office/drawing/2014/main" id="{A652048D-F3EB-4960-BB26-B33F124B9D84}"/>
              </a:ext>
            </a:extLst>
          </p:cNvPr>
          <p:cNvSpPr>
            <a:spLocks noGrp="1"/>
          </p:cNvSpPr>
          <p:nvPr>
            <p:ph type="title"/>
          </p:nvPr>
        </p:nvSpPr>
        <p:spPr/>
        <p:txBody>
          <a:bodyPr/>
          <a:lstStyle/>
          <a:p>
            <a:r>
              <a:rPr lang="en-US" dirty="0"/>
              <a:t>Sector Allocation – Topic 3, In-sample vs. Out-of-sample</a:t>
            </a:r>
          </a:p>
        </p:txBody>
      </p:sp>
      <p:sp>
        <p:nvSpPr>
          <p:cNvPr id="5" name="Slide Number Placeholder 4">
            <a:extLst>
              <a:ext uri="{FF2B5EF4-FFF2-40B4-BE49-F238E27FC236}">
                <a16:creationId xmlns:a16="http://schemas.microsoft.com/office/drawing/2014/main" id="{DB420AEA-2611-4822-99E3-E18B559FD51F}"/>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8" name="Content Placeholder 3">
            <a:extLst>
              <a:ext uri="{FF2B5EF4-FFF2-40B4-BE49-F238E27FC236}">
                <a16:creationId xmlns:a16="http://schemas.microsoft.com/office/drawing/2014/main" id="{F540B54B-E982-491F-A680-E548EA76EDF0}"/>
              </a:ext>
            </a:extLst>
          </p:cNvPr>
          <p:cNvSpPr txBox="1">
            <a:spLocks/>
          </p:cNvSpPr>
          <p:nvPr/>
        </p:nvSpPr>
        <p:spPr>
          <a:xfrm>
            <a:off x="6056244" y="1125538"/>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3">
            <a:extLst>
              <a:ext uri="{FF2B5EF4-FFF2-40B4-BE49-F238E27FC236}">
                <a16:creationId xmlns:a16="http://schemas.microsoft.com/office/drawing/2014/main" id="{96D4B36D-D387-4032-B4EA-399BB72C3769}"/>
              </a:ext>
            </a:extLst>
          </p:cNvPr>
          <p:cNvSpPr txBox="1">
            <a:spLocks/>
          </p:cNvSpPr>
          <p:nvPr/>
        </p:nvSpPr>
        <p:spPr>
          <a:xfrm>
            <a:off x="5982943" y="1146175"/>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Content Placeholder 3">
            <a:extLst>
              <a:ext uri="{FF2B5EF4-FFF2-40B4-BE49-F238E27FC236}">
                <a16:creationId xmlns:a16="http://schemas.microsoft.com/office/drawing/2014/main" id="{E3971FBC-6CEA-48DA-AFA8-430FB53CFD75}"/>
              </a:ext>
            </a:extLst>
          </p:cNvPr>
          <p:cNvSpPr txBox="1">
            <a:spLocks/>
          </p:cNvSpPr>
          <p:nvPr/>
        </p:nvSpPr>
        <p:spPr>
          <a:xfrm>
            <a:off x="6387965" y="1104901"/>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TextBox 17">
            <a:extLst>
              <a:ext uri="{FF2B5EF4-FFF2-40B4-BE49-F238E27FC236}">
                <a16:creationId xmlns:a16="http://schemas.microsoft.com/office/drawing/2014/main" id="{BA499E5B-F4A2-4616-9F43-23C32E328678}"/>
              </a:ext>
            </a:extLst>
          </p:cNvPr>
          <p:cNvSpPr txBox="1"/>
          <p:nvPr/>
        </p:nvSpPr>
        <p:spPr>
          <a:xfrm>
            <a:off x="1713563" y="5776314"/>
            <a:ext cx="2675220" cy="307777"/>
          </a:xfrm>
          <a:prstGeom prst="rect">
            <a:avLst/>
          </a:prstGeom>
          <a:noFill/>
        </p:spPr>
        <p:txBody>
          <a:bodyPr wrap="none" rtlCol="0">
            <a:spAutoFit/>
          </a:bodyPr>
          <a:lstStyle/>
          <a:p>
            <a:r>
              <a:rPr lang="en-US" sz="1400" dirty="0"/>
              <a:t>From 2016/11/06 to 2017/06/30</a:t>
            </a:r>
          </a:p>
        </p:txBody>
      </p:sp>
      <p:sp>
        <p:nvSpPr>
          <p:cNvPr id="19" name="TextBox 18">
            <a:extLst>
              <a:ext uri="{FF2B5EF4-FFF2-40B4-BE49-F238E27FC236}">
                <a16:creationId xmlns:a16="http://schemas.microsoft.com/office/drawing/2014/main" id="{2830EC73-A87C-49CA-8171-9D6504DDD3E5}"/>
              </a:ext>
            </a:extLst>
          </p:cNvPr>
          <p:cNvSpPr txBox="1"/>
          <p:nvPr/>
        </p:nvSpPr>
        <p:spPr>
          <a:xfrm>
            <a:off x="7188774" y="5776314"/>
            <a:ext cx="2688557" cy="307777"/>
          </a:xfrm>
          <a:prstGeom prst="rect">
            <a:avLst/>
          </a:prstGeom>
          <a:noFill/>
        </p:spPr>
        <p:txBody>
          <a:bodyPr wrap="none" rtlCol="0">
            <a:spAutoFit/>
          </a:bodyPr>
          <a:lstStyle/>
          <a:p>
            <a:r>
              <a:rPr lang="en-US" sz="1400" dirty="0"/>
              <a:t>From 2017/06/30 to 2018/05/24</a:t>
            </a:r>
          </a:p>
        </p:txBody>
      </p:sp>
    </p:spTree>
    <p:extLst>
      <p:ext uri="{BB962C8B-B14F-4D97-AF65-F5344CB8AC3E}">
        <p14:creationId xmlns:p14="http://schemas.microsoft.com/office/powerpoint/2010/main" val="1193828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9D8B-99E0-4C6B-BFAF-936B91ECF3CE}"/>
              </a:ext>
            </a:extLst>
          </p:cNvPr>
          <p:cNvSpPr>
            <a:spLocks noGrp="1"/>
          </p:cNvSpPr>
          <p:nvPr>
            <p:ph type="title"/>
          </p:nvPr>
        </p:nvSpPr>
        <p:spPr/>
        <p:txBody>
          <a:bodyPr/>
          <a:lstStyle/>
          <a:p>
            <a:r>
              <a:rPr lang="en-US" dirty="0"/>
              <a:t>Trend Analysis – Topic 4 tweets effects on sectors</a:t>
            </a:r>
          </a:p>
        </p:txBody>
      </p:sp>
      <p:sp>
        <p:nvSpPr>
          <p:cNvPr id="4" name="Footer Placeholder 3">
            <a:extLst>
              <a:ext uri="{FF2B5EF4-FFF2-40B4-BE49-F238E27FC236}">
                <a16:creationId xmlns:a16="http://schemas.microsoft.com/office/drawing/2014/main" id="{FB0371E7-788E-42DC-8AB1-AEB6C54B51BF}"/>
              </a:ext>
            </a:extLst>
          </p:cNvPr>
          <p:cNvSpPr>
            <a:spLocks noGrp="1"/>
          </p:cNvSpPr>
          <p:nvPr>
            <p:ph type="ftr" sz="quarter" idx="11"/>
          </p:nvPr>
        </p:nvSpPr>
        <p:spPr/>
        <p:txBody>
          <a:bodyPr/>
          <a:lstStyle/>
          <a:p>
            <a:endParaRPr lang="zh-CN" altLang="en-US" dirty="0"/>
          </a:p>
        </p:txBody>
      </p:sp>
      <p:sp>
        <p:nvSpPr>
          <p:cNvPr id="5" name="Slide Number Placeholder 4">
            <a:extLst>
              <a:ext uri="{FF2B5EF4-FFF2-40B4-BE49-F238E27FC236}">
                <a16:creationId xmlns:a16="http://schemas.microsoft.com/office/drawing/2014/main" id="{546E3BDA-A169-4F94-A600-79A64F00BF08}"/>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pic>
        <p:nvPicPr>
          <p:cNvPr id="7" name="Content Placeholder 6">
            <a:extLst>
              <a:ext uri="{FF2B5EF4-FFF2-40B4-BE49-F238E27FC236}">
                <a16:creationId xmlns:a16="http://schemas.microsoft.com/office/drawing/2014/main" id="{478A3916-5AAC-4684-AE48-29F4D9DDA3BE}"/>
              </a:ext>
            </a:extLst>
          </p:cNvPr>
          <p:cNvPicPr>
            <a:picLocks noGrp="1" noChangeAspect="1"/>
          </p:cNvPicPr>
          <p:nvPr>
            <p:ph idx="1"/>
          </p:nvPr>
        </p:nvPicPr>
        <p:blipFill>
          <a:blip r:embed="rId2"/>
          <a:stretch>
            <a:fillRect/>
          </a:stretch>
        </p:blipFill>
        <p:spPr>
          <a:xfrm>
            <a:off x="2142435" y="1125538"/>
            <a:ext cx="7907130" cy="5051425"/>
          </a:xfrm>
          <a:prstGeom prst="rect">
            <a:avLst/>
          </a:prstGeom>
        </p:spPr>
      </p:pic>
    </p:spTree>
    <p:extLst>
      <p:ext uri="{BB962C8B-B14F-4D97-AF65-F5344CB8AC3E}">
        <p14:creationId xmlns:p14="http://schemas.microsoft.com/office/powerpoint/2010/main" val="2010463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2393C5-D885-4DF9-BA44-90633F97414F}"/>
              </a:ext>
            </a:extLst>
          </p:cNvPr>
          <p:cNvPicPr>
            <a:picLocks noChangeAspect="1"/>
          </p:cNvPicPr>
          <p:nvPr/>
        </p:nvPicPr>
        <p:blipFill>
          <a:blip r:embed="rId3"/>
          <a:stretch>
            <a:fillRect/>
          </a:stretch>
        </p:blipFill>
        <p:spPr>
          <a:xfrm>
            <a:off x="322217" y="1254034"/>
            <a:ext cx="5734027" cy="4737186"/>
          </a:xfrm>
          <a:prstGeom prst="rect">
            <a:avLst/>
          </a:prstGeom>
        </p:spPr>
      </p:pic>
      <p:pic>
        <p:nvPicPr>
          <p:cNvPr id="7" name="Picture 6">
            <a:extLst>
              <a:ext uri="{FF2B5EF4-FFF2-40B4-BE49-F238E27FC236}">
                <a16:creationId xmlns:a16="http://schemas.microsoft.com/office/drawing/2014/main" id="{8596B013-12EE-4C97-BE7B-EFACFCC03A63}"/>
              </a:ext>
            </a:extLst>
          </p:cNvPr>
          <p:cNvPicPr>
            <a:picLocks noChangeAspect="1"/>
          </p:cNvPicPr>
          <p:nvPr/>
        </p:nvPicPr>
        <p:blipFill>
          <a:blip r:embed="rId4"/>
          <a:stretch>
            <a:fillRect/>
          </a:stretch>
        </p:blipFill>
        <p:spPr>
          <a:xfrm>
            <a:off x="5913120" y="1254034"/>
            <a:ext cx="5956663" cy="4757823"/>
          </a:xfrm>
          <a:prstGeom prst="rect">
            <a:avLst/>
          </a:prstGeom>
        </p:spPr>
      </p:pic>
      <p:sp>
        <p:nvSpPr>
          <p:cNvPr id="2" name="Title 1">
            <a:extLst>
              <a:ext uri="{FF2B5EF4-FFF2-40B4-BE49-F238E27FC236}">
                <a16:creationId xmlns:a16="http://schemas.microsoft.com/office/drawing/2014/main" id="{A652048D-F3EB-4960-BB26-B33F124B9D84}"/>
              </a:ext>
            </a:extLst>
          </p:cNvPr>
          <p:cNvSpPr>
            <a:spLocks noGrp="1"/>
          </p:cNvSpPr>
          <p:nvPr>
            <p:ph type="title"/>
          </p:nvPr>
        </p:nvSpPr>
        <p:spPr/>
        <p:txBody>
          <a:bodyPr/>
          <a:lstStyle/>
          <a:p>
            <a:r>
              <a:rPr lang="en-US" dirty="0"/>
              <a:t>Sector Allocation – Topic 4, In-sample vs. Out-of-sample</a:t>
            </a:r>
          </a:p>
        </p:txBody>
      </p:sp>
      <p:sp>
        <p:nvSpPr>
          <p:cNvPr id="5" name="Slide Number Placeholder 4">
            <a:extLst>
              <a:ext uri="{FF2B5EF4-FFF2-40B4-BE49-F238E27FC236}">
                <a16:creationId xmlns:a16="http://schemas.microsoft.com/office/drawing/2014/main" id="{DB420AEA-2611-4822-99E3-E18B559FD51F}"/>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8" name="Content Placeholder 3">
            <a:extLst>
              <a:ext uri="{FF2B5EF4-FFF2-40B4-BE49-F238E27FC236}">
                <a16:creationId xmlns:a16="http://schemas.microsoft.com/office/drawing/2014/main" id="{F540B54B-E982-491F-A680-E548EA76EDF0}"/>
              </a:ext>
            </a:extLst>
          </p:cNvPr>
          <p:cNvSpPr txBox="1">
            <a:spLocks/>
          </p:cNvSpPr>
          <p:nvPr/>
        </p:nvSpPr>
        <p:spPr>
          <a:xfrm>
            <a:off x="6056244" y="1125538"/>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3">
            <a:extLst>
              <a:ext uri="{FF2B5EF4-FFF2-40B4-BE49-F238E27FC236}">
                <a16:creationId xmlns:a16="http://schemas.microsoft.com/office/drawing/2014/main" id="{96D4B36D-D387-4032-B4EA-399BB72C3769}"/>
              </a:ext>
            </a:extLst>
          </p:cNvPr>
          <p:cNvSpPr txBox="1">
            <a:spLocks/>
          </p:cNvSpPr>
          <p:nvPr/>
        </p:nvSpPr>
        <p:spPr>
          <a:xfrm>
            <a:off x="5982943" y="1146175"/>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Content Placeholder 3">
            <a:extLst>
              <a:ext uri="{FF2B5EF4-FFF2-40B4-BE49-F238E27FC236}">
                <a16:creationId xmlns:a16="http://schemas.microsoft.com/office/drawing/2014/main" id="{E3971FBC-6CEA-48DA-AFA8-430FB53CFD75}"/>
              </a:ext>
            </a:extLst>
          </p:cNvPr>
          <p:cNvSpPr txBox="1">
            <a:spLocks/>
          </p:cNvSpPr>
          <p:nvPr/>
        </p:nvSpPr>
        <p:spPr>
          <a:xfrm>
            <a:off x="6387965" y="1104901"/>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TextBox 17">
            <a:extLst>
              <a:ext uri="{FF2B5EF4-FFF2-40B4-BE49-F238E27FC236}">
                <a16:creationId xmlns:a16="http://schemas.microsoft.com/office/drawing/2014/main" id="{BA499E5B-F4A2-4616-9F43-23C32E328678}"/>
              </a:ext>
            </a:extLst>
          </p:cNvPr>
          <p:cNvSpPr txBox="1"/>
          <p:nvPr/>
        </p:nvSpPr>
        <p:spPr>
          <a:xfrm>
            <a:off x="1713563" y="5776314"/>
            <a:ext cx="2675220" cy="307777"/>
          </a:xfrm>
          <a:prstGeom prst="rect">
            <a:avLst/>
          </a:prstGeom>
          <a:noFill/>
        </p:spPr>
        <p:txBody>
          <a:bodyPr wrap="none" rtlCol="0">
            <a:spAutoFit/>
          </a:bodyPr>
          <a:lstStyle/>
          <a:p>
            <a:r>
              <a:rPr lang="en-US" sz="1400" dirty="0"/>
              <a:t>From 2016/11/06 to 2017/06/30</a:t>
            </a:r>
          </a:p>
        </p:txBody>
      </p:sp>
      <p:sp>
        <p:nvSpPr>
          <p:cNvPr id="19" name="TextBox 18">
            <a:extLst>
              <a:ext uri="{FF2B5EF4-FFF2-40B4-BE49-F238E27FC236}">
                <a16:creationId xmlns:a16="http://schemas.microsoft.com/office/drawing/2014/main" id="{2830EC73-A87C-49CA-8171-9D6504DDD3E5}"/>
              </a:ext>
            </a:extLst>
          </p:cNvPr>
          <p:cNvSpPr txBox="1"/>
          <p:nvPr/>
        </p:nvSpPr>
        <p:spPr>
          <a:xfrm>
            <a:off x="7188774" y="5776314"/>
            <a:ext cx="2688557" cy="307777"/>
          </a:xfrm>
          <a:prstGeom prst="rect">
            <a:avLst/>
          </a:prstGeom>
          <a:noFill/>
        </p:spPr>
        <p:txBody>
          <a:bodyPr wrap="none" rtlCol="0">
            <a:spAutoFit/>
          </a:bodyPr>
          <a:lstStyle/>
          <a:p>
            <a:r>
              <a:rPr lang="en-US" sz="1400" dirty="0"/>
              <a:t>From 2017/06/30 to 2018/05/24</a:t>
            </a:r>
          </a:p>
        </p:txBody>
      </p:sp>
    </p:spTree>
    <p:extLst>
      <p:ext uri="{BB962C8B-B14F-4D97-AF65-F5344CB8AC3E}">
        <p14:creationId xmlns:p14="http://schemas.microsoft.com/office/powerpoint/2010/main" val="85055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pPr>
              <a:lnSpc>
                <a:spcPct val="100000"/>
              </a:lnSpc>
            </a:pPr>
            <a:r>
              <a:rPr lang="en-US" altLang="zh-CN" dirty="0"/>
              <a:t>Background &amp; Project Goal</a:t>
            </a:r>
          </a:p>
        </p:txBody>
      </p:sp>
      <p:sp>
        <p:nvSpPr>
          <p:cNvPr id="6" name="文本框 5">
            <a:extLst>
              <a:ext uri="{FF2B5EF4-FFF2-40B4-BE49-F238E27FC236}">
                <a16:creationId xmlns:a16="http://schemas.microsoft.com/office/drawing/2014/main" id="{04F69230-F3A6-4586-9371-A858F4763E9F}"/>
              </a:ext>
            </a:extLst>
          </p:cNvPr>
          <p:cNvSpPr txBox="1"/>
          <p:nvPr/>
        </p:nvSpPr>
        <p:spPr>
          <a:xfrm>
            <a:off x="2221894" y="2200275"/>
            <a:ext cx="767637" cy="667432"/>
          </a:xfrm>
          <a:prstGeom prst="rect">
            <a:avLst/>
          </a:prstGeom>
          <a:noFill/>
          <a:ln w="117475">
            <a:noFill/>
          </a:ln>
        </p:spPr>
        <p:txBody>
          <a:bodyPr wrap="none" rtlCol="0">
            <a:prstTxWarp prst="textPlain">
              <a:avLst/>
            </a:prstTxWarp>
            <a:spAutoFit/>
          </a:bodyPr>
          <a:lstStyle/>
          <a:p>
            <a:r>
              <a:rPr lang="en-US" altLang="zh-CN" sz="1350" spc="75" dirty="0">
                <a:solidFill>
                  <a:schemeClr val="accent1"/>
                </a:solidFill>
                <a:latin typeface="Impact" panose="020B0806030902050204" pitchFamily="34" charset="0"/>
                <a:cs typeface="Arial" panose="020B0604020202020204" pitchFamily="34" charset="0"/>
              </a:rPr>
              <a:t>/</a:t>
            </a:r>
            <a:r>
              <a:rPr lang="en-US" altLang="zh-CN" sz="1400" dirty="0">
                <a:solidFill>
                  <a:schemeClr val="accent1">
                    <a:lumMod val="100000"/>
                  </a:schemeClr>
                </a:solidFill>
                <a:latin typeface="Impact" panose="020B0806030902050204" pitchFamily="34" charset="0"/>
              </a:rPr>
              <a:t>01</a:t>
            </a:r>
            <a:endParaRPr lang="zh-CN" altLang="en-US" sz="1350" spc="75"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14343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9D8B-99E0-4C6B-BFAF-936B91ECF3CE}"/>
              </a:ext>
            </a:extLst>
          </p:cNvPr>
          <p:cNvSpPr>
            <a:spLocks noGrp="1"/>
          </p:cNvSpPr>
          <p:nvPr>
            <p:ph type="title"/>
          </p:nvPr>
        </p:nvSpPr>
        <p:spPr/>
        <p:txBody>
          <a:bodyPr/>
          <a:lstStyle/>
          <a:p>
            <a:r>
              <a:rPr lang="en-US" dirty="0"/>
              <a:t>Trend Analysis – Topic 5 tweets effects on sectors</a:t>
            </a:r>
          </a:p>
        </p:txBody>
      </p:sp>
      <p:sp>
        <p:nvSpPr>
          <p:cNvPr id="4" name="Footer Placeholder 3">
            <a:extLst>
              <a:ext uri="{FF2B5EF4-FFF2-40B4-BE49-F238E27FC236}">
                <a16:creationId xmlns:a16="http://schemas.microsoft.com/office/drawing/2014/main" id="{FB0371E7-788E-42DC-8AB1-AEB6C54B51BF}"/>
              </a:ext>
            </a:extLst>
          </p:cNvPr>
          <p:cNvSpPr>
            <a:spLocks noGrp="1"/>
          </p:cNvSpPr>
          <p:nvPr>
            <p:ph type="ftr" sz="quarter" idx="11"/>
          </p:nvPr>
        </p:nvSpPr>
        <p:spPr/>
        <p:txBody>
          <a:bodyPr/>
          <a:lstStyle/>
          <a:p>
            <a:endParaRPr lang="zh-CN" altLang="en-US" dirty="0"/>
          </a:p>
        </p:txBody>
      </p:sp>
      <p:sp>
        <p:nvSpPr>
          <p:cNvPr id="5" name="Slide Number Placeholder 4">
            <a:extLst>
              <a:ext uri="{FF2B5EF4-FFF2-40B4-BE49-F238E27FC236}">
                <a16:creationId xmlns:a16="http://schemas.microsoft.com/office/drawing/2014/main" id="{546E3BDA-A169-4F94-A600-79A64F00BF08}"/>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pic>
        <p:nvPicPr>
          <p:cNvPr id="7" name="Content Placeholder 6">
            <a:extLst>
              <a:ext uri="{FF2B5EF4-FFF2-40B4-BE49-F238E27FC236}">
                <a16:creationId xmlns:a16="http://schemas.microsoft.com/office/drawing/2014/main" id="{3A8FF587-6EA7-41E2-88A6-9F4FD318C6EF}"/>
              </a:ext>
            </a:extLst>
          </p:cNvPr>
          <p:cNvPicPr>
            <a:picLocks noGrp="1" noChangeAspect="1"/>
          </p:cNvPicPr>
          <p:nvPr>
            <p:ph idx="1"/>
          </p:nvPr>
        </p:nvPicPr>
        <p:blipFill>
          <a:blip r:embed="rId2"/>
          <a:stretch>
            <a:fillRect/>
          </a:stretch>
        </p:blipFill>
        <p:spPr>
          <a:xfrm>
            <a:off x="2142435" y="1125538"/>
            <a:ext cx="7907130" cy="5051425"/>
          </a:xfrm>
          <a:prstGeom prst="rect">
            <a:avLst/>
          </a:prstGeom>
        </p:spPr>
      </p:pic>
    </p:spTree>
    <p:extLst>
      <p:ext uri="{BB962C8B-B14F-4D97-AF65-F5344CB8AC3E}">
        <p14:creationId xmlns:p14="http://schemas.microsoft.com/office/powerpoint/2010/main" val="753896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A1E28-3747-4C93-95DD-544056334517}"/>
              </a:ext>
            </a:extLst>
          </p:cNvPr>
          <p:cNvPicPr>
            <a:picLocks noChangeAspect="1"/>
          </p:cNvPicPr>
          <p:nvPr/>
        </p:nvPicPr>
        <p:blipFill>
          <a:blip r:embed="rId2"/>
          <a:stretch>
            <a:fillRect/>
          </a:stretch>
        </p:blipFill>
        <p:spPr>
          <a:xfrm>
            <a:off x="322218" y="1254033"/>
            <a:ext cx="5734026" cy="4737188"/>
          </a:xfrm>
          <a:prstGeom prst="rect">
            <a:avLst/>
          </a:prstGeom>
        </p:spPr>
      </p:pic>
      <p:pic>
        <p:nvPicPr>
          <p:cNvPr id="4" name="Picture 3">
            <a:extLst>
              <a:ext uri="{FF2B5EF4-FFF2-40B4-BE49-F238E27FC236}">
                <a16:creationId xmlns:a16="http://schemas.microsoft.com/office/drawing/2014/main" id="{925083C5-02A4-4671-8ADC-FA56F77EADCE}"/>
              </a:ext>
            </a:extLst>
          </p:cNvPr>
          <p:cNvPicPr>
            <a:picLocks noChangeAspect="1"/>
          </p:cNvPicPr>
          <p:nvPr/>
        </p:nvPicPr>
        <p:blipFill>
          <a:blip r:embed="rId3"/>
          <a:stretch>
            <a:fillRect/>
          </a:stretch>
        </p:blipFill>
        <p:spPr>
          <a:xfrm>
            <a:off x="5910382" y="1146174"/>
            <a:ext cx="5956663" cy="4845045"/>
          </a:xfrm>
          <a:prstGeom prst="rect">
            <a:avLst/>
          </a:prstGeom>
        </p:spPr>
      </p:pic>
      <p:sp>
        <p:nvSpPr>
          <p:cNvPr id="2" name="Title 1">
            <a:extLst>
              <a:ext uri="{FF2B5EF4-FFF2-40B4-BE49-F238E27FC236}">
                <a16:creationId xmlns:a16="http://schemas.microsoft.com/office/drawing/2014/main" id="{A652048D-F3EB-4960-BB26-B33F124B9D84}"/>
              </a:ext>
            </a:extLst>
          </p:cNvPr>
          <p:cNvSpPr>
            <a:spLocks noGrp="1"/>
          </p:cNvSpPr>
          <p:nvPr>
            <p:ph type="title"/>
          </p:nvPr>
        </p:nvSpPr>
        <p:spPr/>
        <p:txBody>
          <a:bodyPr/>
          <a:lstStyle/>
          <a:p>
            <a:r>
              <a:rPr lang="en-US" dirty="0"/>
              <a:t>Sector Allocation – Topic 5, In-sample vs. Out-of-sample</a:t>
            </a:r>
          </a:p>
        </p:txBody>
      </p:sp>
      <p:sp>
        <p:nvSpPr>
          <p:cNvPr id="5" name="Slide Number Placeholder 4">
            <a:extLst>
              <a:ext uri="{FF2B5EF4-FFF2-40B4-BE49-F238E27FC236}">
                <a16:creationId xmlns:a16="http://schemas.microsoft.com/office/drawing/2014/main" id="{DB420AEA-2611-4822-99E3-E18B559FD51F}"/>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8" name="Content Placeholder 3">
            <a:extLst>
              <a:ext uri="{FF2B5EF4-FFF2-40B4-BE49-F238E27FC236}">
                <a16:creationId xmlns:a16="http://schemas.microsoft.com/office/drawing/2014/main" id="{F540B54B-E982-491F-A680-E548EA76EDF0}"/>
              </a:ext>
            </a:extLst>
          </p:cNvPr>
          <p:cNvSpPr txBox="1">
            <a:spLocks/>
          </p:cNvSpPr>
          <p:nvPr/>
        </p:nvSpPr>
        <p:spPr>
          <a:xfrm>
            <a:off x="6056244" y="1125538"/>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3">
            <a:extLst>
              <a:ext uri="{FF2B5EF4-FFF2-40B4-BE49-F238E27FC236}">
                <a16:creationId xmlns:a16="http://schemas.microsoft.com/office/drawing/2014/main" id="{96D4B36D-D387-4032-B4EA-399BB72C3769}"/>
              </a:ext>
            </a:extLst>
          </p:cNvPr>
          <p:cNvSpPr txBox="1">
            <a:spLocks/>
          </p:cNvSpPr>
          <p:nvPr/>
        </p:nvSpPr>
        <p:spPr>
          <a:xfrm>
            <a:off x="5982943" y="1146175"/>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Content Placeholder 3">
            <a:extLst>
              <a:ext uri="{FF2B5EF4-FFF2-40B4-BE49-F238E27FC236}">
                <a16:creationId xmlns:a16="http://schemas.microsoft.com/office/drawing/2014/main" id="{E3971FBC-6CEA-48DA-AFA8-430FB53CFD75}"/>
              </a:ext>
            </a:extLst>
          </p:cNvPr>
          <p:cNvSpPr txBox="1">
            <a:spLocks/>
          </p:cNvSpPr>
          <p:nvPr/>
        </p:nvSpPr>
        <p:spPr>
          <a:xfrm>
            <a:off x="6387965" y="1104901"/>
            <a:ext cx="5108709" cy="505142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8" name="TextBox 17">
            <a:extLst>
              <a:ext uri="{FF2B5EF4-FFF2-40B4-BE49-F238E27FC236}">
                <a16:creationId xmlns:a16="http://schemas.microsoft.com/office/drawing/2014/main" id="{BA499E5B-F4A2-4616-9F43-23C32E328678}"/>
              </a:ext>
            </a:extLst>
          </p:cNvPr>
          <p:cNvSpPr txBox="1"/>
          <p:nvPr/>
        </p:nvSpPr>
        <p:spPr>
          <a:xfrm>
            <a:off x="1713563" y="5776314"/>
            <a:ext cx="2675220" cy="307777"/>
          </a:xfrm>
          <a:prstGeom prst="rect">
            <a:avLst/>
          </a:prstGeom>
          <a:noFill/>
        </p:spPr>
        <p:txBody>
          <a:bodyPr wrap="none" rtlCol="0">
            <a:spAutoFit/>
          </a:bodyPr>
          <a:lstStyle/>
          <a:p>
            <a:r>
              <a:rPr lang="en-US" sz="1400" dirty="0"/>
              <a:t>From 2016/11/06 to 2017/06/30</a:t>
            </a:r>
          </a:p>
        </p:txBody>
      </p:sp>
      <p:sp>
        <p:nvSpPr>
          <p:cNvPr id="19" name="TextBox 18">
            <a:extLst>
              <a:ext uri="{FF2B5EF4-FFF2-40B4-BE49-F238E27FC236}">
                <a16:creationId xmlns:a16="http://schemas.microsoft.com/office/drawing/2014/main" id="{2830EC73-A87C-49CA-8171-9D6504DDD3E5}"/>
              </a:ext>
            </a:extLst>
          </p:cNvPr>
          <p:cNvSpPr txBox="1"/>
          <p:nvPr/>
        </p:nvSpPr>
        <p:spPr>
          <a:xfrm>
            <a:off x="7188774" y="5776314"/>
            <a:ext cx="2688557" cy="307777"/>
          </a:xfrm>
          <a:prstGeom prst="rect">
            <a:avLst/>
          </a:prstGeom>
          <a:noFill/>
        </p:spPr>
        <p:txBody>
          <a:bodyPr wrap="none" rtlCol="0">
            <a:spAutoFit/>
          </a:bodyPr>
          <a:lstStyle/>
          <a:p>
            <a:r>
              <a:rPr lang="en-US" sz="1400" dirty="0"/>
              <a:t>From 2017/06/30 to 2018/05/24</a:t>
            </a:r>
          </a:p>
        </p:txBody>
      </p:sp>
      <p:sp>
        <p:nvSpPr>
          <p:cNvPr id="7" name="Content Placeholder 6">
            <a:extLst>
              <a:ext uri="{FF2B5EF4-FFF2-40B4-BE49-F238E27FC236}">
                <a16:creationId xmlns:a16="http://schemas.microsoft.com/office/drawing/2014/main" id="{1335E878-CCA4-4C4D-8DEF-D273E25449A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37559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BB940-2365-2446-98FA-69024EB95226}"/>
              </a:ext>
            </a:extLst>
          </p:cNvPr>
          <p:cNvSpPr>
            <a:spLocks noGrp="1"/>
          </p:cNvSpPr>
          <p:nvPr>
            <p:ph type="title"/>
          </p:nvPr>
        </p:nvSpPr>
        <p:spPr/>
        <p:txBody>
          <a:bodyPr/>
          <a:lstStyle/>
          <a:p>
            <a:r>
              <a:rPr lang="en-US" dirty="0"/>
              <a:t>Background and Objects</a:t>
            </a:r>
          </a:p>
        </p:txBody>
      </p:sp>
      <p:pic>
        <p:nvPicPr>
          <p:cNvPr id="43" name="图片 42">
            <a:extLst>
              <a:ext uri="{FF2B5EF4-FFF2-40B4-BE49-F238E27FC236}">
                <a16:creationId xmlns:a16="http://schemas.microsoft.com/office/drawing/2014/main" id="{D1D3141A-0A94-B240-A7EF-0DE2C9805A56}"/>
              </a:ext>
            </a:extLst>
          </p:cNvPr>
          <p:cNvPicPr>
            <a:picLocks noChangeAspect="1"/>
          </p:cNvPicPr>
          <p:nvPr/>
        </p:nvPicPr>
        <p:blipFill>
          <a:blip r:embed="rId2"/>
          <a:stretch>
            <a:fillRect/>
          </a:stretch>
        </p:blipFill>
        <p:spPr>
          <a:xfrm>
            <a:off x="10871538" y="5582603"/>
            <a:ext cx="614614" cy="500613"/>
          </a:xfrm>
          <a:prstGeom prst="rect">
            <a:avLst/>
          </a:prstGeom>
        </p:spPr>
      </p:pic>
      <p:sp>
        <p:nvSpPr>
          <p:cNvPr id="3" name="文本框 2">
            <a:extLst>
              <a:ext uri="{FF2B5EF4-FFF2-40B4-BE49-F238E27FC236}">
                <a16:creationId xmlns:a16="http://schemas.microsoft.com/office/drawing/2014/main" id="{00A433F9-1A79-4472-9C57-A7970A35B297}"/>
              </a:ext>
            </a:extLst>
          </p:cNvPr>
          <p:cNvSpPr txBox="1"/>
          <p:nvPr/>
        </p:nvSpPr>
        <p:spPr>
          <a:xfrm>
            <a:off x="695325" y="1205638"/>
            <a:ext cx="9055067" cy="1200329"/>
          </a:xfrm>
          <a:prstGeom prst="rect">
            <a:avLst/>
          </a:prstGeom>
          <a:noFill/>
        </p:spPr>
        <p:txBody>
          <a:bodyPr wrap="square" rtlCol="0">
            <a:spAutoFit/>
          </a:bodyPr>
          <a:lstStyle/>
          <a:p>
            <a:r>
              <a:rPr lang="en-US" altLang="zh-CN" dirty="0"/>
              <a:t>Donald Trump &amp; his tweets</a:t>
            </a:r>
          </a:p>
          <a:p>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p:pic>
        <p:nvPicPr>
          <p:cNvPr id="46" name="图片 45" descr="/var/folders/4t/yww8dzgj1v15scv3l6sqf9qh0000gn/T/com.microsoft.Word/WebArchiveCopyPasteTempFiles/plot_zoom_png?width=749&amp;height=539">
            <a:extLst>
              <a:ext uri="{FF2B5EF4-FFF2-40B4-BE49-F238E27FC236}">
                <a16:creationId xmlns:a16="http://schemas.microsoft.com/office/drawing/2014/main" id="{56960AA3-B359-4B1F-8FCB-3066764BBEF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525" y="1695709"/>
            <a:ext cx="7392201" cy="4505066"/>
          </a:xfrm>
          <a:prstGeom prst="rect">
            <a:avLst/>
          </a:prstGeom>
          <a:noFill/>
          <a:ln>
            <a:noFill/>
          </a:ln>
        </p:spPr>
      </p:pic>
      <p:cxnSp>
        <p:nvCxnSpPr>
          <p:cNvPr id="10" name="直接连接符 9">
            <a:extLst>
              <a:ext uri="{FF2B5EF4-FFF2-40B4-BE49-F238E27FC236}">
                <a16:creationId xmlns:a16="http://schemas.microsoft.com/office/drawing/2014/main" id="{A5809067-7647-49B0-9100-847CA809B958}"/>
              </a:ext>
            </a:extLst>
          </p:cNvPr>
          <p:cNvCxnSpPr>
            <a:cxnSpLocks/>
          </p:cNvCxnSpPr>
          <p:nvPr/>
        </p:nvCxnSpPr>
        <p:spPr>
          <a:xfrm>
            <a:off x="6323796" y="1838425"/>
            <a:ext cx="0" cy="39944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A35EF31-DE9C-4803-9693-05CE632F0137}"/>
              </a:ext>
            </a:extLst>
          </p:cNvPr>
          <p:cNvSpPr txBox="1"/>
          <p:nvPr/>
        </p:nvSpPr>
        <p:spPr>
          <a:xfrm>
            <a:off x="6545183" y="2050181"/>
            <a:ext cx="2127181" cy="369332"/>
          </a:xfrm>
          <a:prstGeom prst="rect">
            <a:avLst/>
          </a:prstGeom>
          <a:noFill/>
        </p:spPr>
        <p:txBody>
          <a:bodyPr wrap="square" rtlCol="0">
            <a:spAutoFit/>
          </a:bodyPr>
          <a:lstStyle/>
          <a:p>
            <a:r>
              <a:rPr lang="en-US" dirty="0">
                <a:solidFill>
                  <a:srgbClr val="FF0000"/>
                </a:solidFill>
              </a:rPr>
              <a:t>Elected president</a:t>
            </a:r>
          </a:p>
        </p:txBody>
      </p:sp>
      <p:sp>
        <p:nvSpPr>
          <p:cNvPr id="19" name="文本框 18">
            <a:extLst>
              <a:ext uri="{FF2B5EF4-FFF2-40B4-BE49-F238E27FC236}">
                <a16:creationId xmlns:a16="http://schemas.microsoft.com/office/drawing/2014/main" id="{B40F0080-8B40-4907-B79B-6F781A9BACC4}"/>
              </a:ext>
            </a:extLst>
          </p:cNvPr>
          <p:cNvSpPr txBox="1"/>
          <p:nvPr/>
        </p:nvSpPr>
        <p:spPr>
          <a:xfrm>
            <a:off x="8457403" y="1763084"/>
            <a:ext cx="3028749" cy="3970318"/>
          </a:xfrm>
          <a:prstGeom prst="rect">
            <a:avLst/>
          </a:prstGeom>
          <a:noFill/>
        </p:spPr>
        <p:txBody>
          <a:bodyPr wrap="square" rtlCol="0">
            <a:spAutoFit/>
          </a:bodyPr>
          <a:lstStyle/>
          <a:p>
            <a:r>
              <a:rPr lang="en-US" dirty="0"/>
              <a:t>Twitter:</a:t>
            </a:r>
          </a:p>
          <a:p>
            <a:pPr marL="285750" indent="-285750">
              <a:buFont typeface="Arial" panose="020B0604020202020204" pitchFamily="34" charset="0"/>
              <a:buChar char="•"/>
            </a:pPr>
            <a:r>
              <a:rPr lang="en-US" dirty="0"/>
              <a:t>Easy access of data</a:t>
            </a:r>
          </a:p>
          <a:p>
            <a:pPr marL="285750" indent="-285750">
              <a:buFont typeface="Arial" panose="020B0604020202020204" pitchFamily="34" charset="0"/>
              <a:buChar char="•"/>
            </a:pPr>
            <a:r>
              <a:rPr lang="en-US" dirty="0"/>
              <a:t>144 words limit</a:t>
            </a:r>
          </a:p>
          <a:p>
            <a:pPr marL="285750" indent="-285750">
              <a:buFont typeface="Arial" panose="020B0604020202020204" pitchFamily="34" charset="0"/>
              <a:buChar char="•"/>
            </a:pPr>
            <a:r>
              <a:rPr lang="en-US" dirty="0"/>
              <a:t>Exact time of each tweet</a:t>
            </a:r>
          </a:p>
          <a:p>
            <a:endParaRPr lang="en-US" dirty="0"/>
          </a:p>
          <a:p>
            <a:endParaRPr lang="en-US" dirty="0"/>
          </a:p>
          <a:p>
            <a:endParaRPr lang="en-US" dirty="0"/>
          </a:p>
          <a:p>
            <a:endParaRPr lang="en-US" dirty="0"/>
          </a:p>
          <a:p>
            <a:r>
              <a:rPr lang="en-US" dirty="0"/>
              <a:t>Trump:</a:t>
            </a:r>
          </a:p>
          <a:p>
            <a:pPr marL="285750" indent="-285750">
              <a:buFont typeface="Arial" panose="020B0604020202020204" pitchFamily="34" charset="0"/>
              <a:buChar char="•"/>
            </a:pPr>
            <a:r>
              <a:rPr lang="en-US" dirty="0"/>
              <a:t>Huge attention </a:t>
            </a:r>
          </a:p>
          <a:p>
            <a:pPr marL="285750" indent="-285750">
              <a:buFont typeface="Arial" panose="020B0604020202020204" pitchFamily="34" charset="0"/>
              <a:buChar char="•"/>
            </a:pPr>
            <a:r>
              <a:rPr lang="en-US" dirty="0"/>
              <a:t>Quick reaction</a:t>
            </a:r>
          </a:p>
          <a:p>
            <a:pPr marL="285750" indent="-285750">
              <a:buFont typeface="Arial" panose="020B0604020202020204" pitchFamily="34" charset="0"/>
              <a:buChar char="•"/>
            </a:pPr>
            <a:r>
              <a:rPr lang="en-US" dirty="0"/>
              <a:t>Huge amount</a:t>
            </a:r>
          </a:p>
          <a:p>
            <a:pPr marL="285750" indent="-285750">
              <a:buFont typeface="Arial" panose="020B0604020202020204" pitchFamily="34" charset="0"/>
              <a:buChar char="•"/>
            </a:pPr>
            <a:r>
              <a:rPr lang="en-US" dirty="0"/>
              <a:t>Focused(limited) vocabulary</a:t>
            </a:r>
          </a:p>
        </p:txBody>
      </p:sp>
    </p:spTree>
    <p:extLst>
      <p:ext uri="{BB962C8B-B14F-4D97-AF65-F5344CB8AC3E}">
        <p14:creationId xmlns:p14="http://schemas.microsoft.com/office/powerpoint/2010/main" val="2546827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pPr>
              <a:lnSpc>
                <a:spcPct val="100000"/>
              </a:lnSpc>
            </a:pPr>
            <a:r>
              <a:rPr lang="en-US" altLang="zh-CN" dirty="0"/>
              <a:t>Data</a:t>
            </a:r>
          </a:p>
        </p:txBody>
      </p:sp>
      <p:sp>
        <p:nvSpPr>
          <p:cNvPr id="6" name="文本框 5">
            <a:extLst>
              <a:ext uri="{FF2B5EF4-FFF2-40B4-BE49-F238E27FC236}">
                <a16:creationId xmlns:a16="http://schemas.microsoft.com/office/drawing/2014/main" id="{04F69230-F3A6-4586-9371-A858F4763E9F}"/>
              </a:ext>
            </a:extLst>
          </p:cNvPr>
          <p:cNvSpPr txBox="1"/>
          <p:nvPr/>
        </p:nvSpPr>
        <p:spPr>
          <a:xfrm>
            <a:off x="2221894" y="2200275"/>
            <a:ext cx="767637" cy="667432"/>
          </a:xfrm>
          <a:prstGeom prst="rect">
            <a:avLst/>
          </a:prstGeom>
          <a:noFill/>
          <a:ln w="117475">
            <a:noFill/>
          </a:ln>
        </p:spPr>
        <p:txBody>
          <a:bodyPr wrap="none" rtlCol="0">
            <a:prstTxWarp prst="textPlain">
              <a:avLst/>
            </a:prstTxWarp>
            <a:spAutoFit/>
          </a:bodyPr>
          <a:lstStyle/>
          <a:p>
            <a:r>
              <a:rPr lang="en-US" altLang="zh-CN" sz="1400" dirty="0">
                <a:solidFill>
                  <a:schemeClr val="accent2">
                    <a:lumMod val="100000"/>
                  </a:schemeClr>
                </a:solidFill>
                <a:latin typeface="Impact" panose="020B0806030902050204" pitchFamily="34" charset="0"/>
              </a:rPr>
              <a:t>/02</a:t>
            </a:r>
            <a:endParaRPr lang="zh-CN" altLang="en-US" sz="1350" spc="75"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433076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BB940-2365-2446-98FA-69024EB95226}"/>
              </a:ext>
            </a:extLst>
          </p:cNvPr>
          <p:cNvSpPr>
            <a:spLocks noGrp="1"/>
          </p:cNvSpPr>
          <p:nvPr>
            <p:ph type="title"/>
          </p:nvPr>
        </p:nvSpPr>
        <p:spPr/>
        <p:txBody>
          <a:bodyPr/>
          <a:lstStyle/>
          <a:p>
            <a:r>
              <a:rPr kumimoji="1" lang="en-US" altLang="zh-CN" dirty="0"/>
              <a:t>Data Processing</a:t>
            </a:r>
            <a:endParaRPr kumimoji="1" lang="zh-CN" altLang="en-US" dirty="0"/>
          </a:p>
        </p:txBody>
      </p:sp>
      <p:pic>
        <p:nvPicPr>
          <p:cNvPr id="43" name="图片 42">
            <a:extLst>
              <a:ext uri="{FF2B5EF4-FFF2-40B4-BE49-F238E27FC236}">
                <a16:creationId xmlns:a16="http://schemas.microsoft.com/office/drawing/2014/main" id="{D1D3141A-0A94-B240-A7EF-0DE2C9805A56}"/>
              </a:ext>
            </a:extLst>
          </p:cNvPr>
          <p:cNvPicPr>
            <a:picLocks noChangeAspect="1"/>
          </p:cNvPicPr>
          <p:nvPr/>
        </p:nvPicPr>
        <p:blipFill>
          <a:blip r:embed="rId2"/>
          <a:stretch>
            <a:fillRect/>
          </a:stretch>
        </p:blipFill>
        <p:spPr>
          <a:xfrm>
            <a:off x="10774442" y="5570430"/>
            <a:ext cx="614614" cy="500613"/>
          </a:xfrm>
          <a:prstGeom prst="rect">
            <a:avLst/>
          </a:prstGeom>
        </p:spPr>
      </p:pic>
      <p:sp>
        <p:nvSpPr>
          <p:cNvPr id="4" name="文本框 3">
            <a:extLst>
              <a:ext uri="{FF2B5EF4-FFF2-40B4-BE49-F238E27FC236}">
                <a16:creationId xmlns:a16="http://schemas.microsoft.com/office/drawing/2014/main" id="{2E86A633-D11E-44E1-A4E4-C5D288DC0DF8}"/>
              </a:ext>
            </a:extLst>
          </p:cNvPr>
          <p:cNvSpPr txBox="1"/>
          <p:nvPr/>
        </p:nvSpPr>
        <p:spPr>
          <a:xfrm>
            <a:off x="695325" y="1125538"/>
            <a:ext cx="8891437" cy="5078313"/>
          </a:xfrm>
          <a:prstGeom prst="rect">
            <a:avLst/>
          </a:prstGeom>
          <a:noFill/>
        </p:spPr>
        <p:txBody>
          <a:bodyPr wrap="square" rtlCol="0">
            <a:spAutoFit/>
          </a:bodyPr>
          <a:lstStyle/>
          <a:p>
            <a:r>
              <a:rPr lang="en-US" b="1" dirty="0"/>
              <a:t>Raw data: </a:t>
            </a:r>
          </a:p>
          <a:p>
            <a:pPr marL="285750" indent="-285750">
              <a:buFont typeface="Arial" panose="020B0604020202020204" pitchFamily="34" charset="0"/>
              <a:buChar char="•"/>
            </a:pPr>
            <a:r>
              <a:rPr lang="en-US" dirty="0"/>
              <a:t>All trump’s tweets including those deleted with exact time stamp and the hashtag (</a:t>
            </a:r>
            <a:r>
              <a:rPr lang="en-US" altLang="zh-CN" dirty="0"/>
              <a:t>from twitter)</a:t>
            </a:r>
            <a:endParaRPr lang="en-US" dirty="0"/>
          </a:p>
          <a:p>
            <a:pPr marL="285750" indent="-285750">
              <a:buFont typeface="Arial" panose="020B0604020202020204" pitchFamily="34" charset="0"/>
              <a:buChar char="•"/>
            </a:pPr>
            <a:r>
              <a:rPr lang="en-US" dirty="0"/>
              <a:t>Daily return of S&amp;P 500 (CRSP)</a:t>
            </a:r>
          </a:p>
          <a:p>
            <a:pPr marL="285750" indent="-285750">
              <a:buFont typeface="Arial" panose="020B0604020202020204" pitchFamily="34" charset="0"/>
              <a:buChar char="•"/>
            </a:pPr>
            <a:r>
              <a:rPr lang="en-US" altLang="zh-CN" dirty="0"/>
              <a:t>Daily return of </a:t>
            </a:r>
            <a:r>
              <a:rPr lang="en-US" dirty="0"/>
              <a:t>S&amp;P 11 sectors (Yahoo finance)</a:t>
            </a:r>
          </a:p>
          <a:p>
            <a:endParaRPr lang="en-US" dirty="0"/>
          </a:p>
          <a:p>
            <a:r>
              <a:rPr lang="en-US" altLang="zh-CN" b="1" dirty="0"/>
              <a:t>Data cleaning:</a:t>
            </a:r>
          </a:p>
          <a:p>
            <a:r>
              <a:rPr lang="en-US" altLang="zh-CN" dirty="0"/>
              <a:t>Text</a:t>
            </a:r>
          </a:p>
          <a:p>
            <a:pPr marL="285750" indent="-285750">
              <a:buFont typeface="Arial" panose="020B0604020202020204" pitchFamily="34" charset="0"/>
              <a:buChar char="•"/>
            </a:pPr>
            <a:r>
              <a:rPr lang="en-US" dirty="0"/>
              <a:t>Remove hashtag and </a:t>
            </a:r>
            <a:r>
              <a:rPr lang="en-US" dirty="0" err="1"/>
              <a:t>url</a:t>
            </a:r>
            <a:endParaRPr lang="en-US" dirty="0"/>
          </a:p>
          <a:p>
            <a:pPr marL="285750" indent="-285750">
              <a:buFont typeface="Arial" panose="020B0604020202020204" pitchFamily="34" charset="0"/>
              <a:buChar char="•"/>
            </a:pPr>
            <a:r>
              <a:rPr lang="en-US" dirty="0"/>
              <a:t>Extract the text</a:t>
            </a:r>
          </a:p>
          <a:p>
            <a:pPr marL="285750" indent="-285750">
              <a:buFont typeface="Arial" panose="020B0604020202020204" pitchFamily="34" charset="0"/>
              <a:buChar char="•"/>
            </a:pPr>
            <a:r>
              <a:rPr lang="en-US" dirty="0"/>
              <a:t>Delete stop words and the non-significant word</a:t>
            </a:r>
          </a:p>
          <a:p>
            <a:endParaRPr lang="en-US" dirty="0"/>
          </a:p>
          <a:p>
            <a:r>
              <a:rPr lang="en-US" dirty="0"/>
              <a:t>Date stamp</a:t>
            </a:r>
          </a:p>
          <a:p>
            <a:pPr marL="285750" indent="-285750">
              <a:buFont typeface="Arial" panose="020B0604020202020204" pitchFamily="34" charset="0"/>
              <a:buChar char="•"/>
            </a:pPr>
            <a:r>
              <a:rPr lang="en-US" dirty="0"/>
              <a:t>Tweets after 4pm belongs to the next day </a:t>
            </a:r>
          </a:p>
          <a:p>
            <a:pPr marL="285750" indent="-285750">
              <a:buFont typeface="Arial" panose="020B0604020202020204" pitchFamily="34" charset="0"/>
              <a:buChar char="•"/>
            </a:pPr>
            <a:r>
              <a:rPr lang="en-US" dirty="0"/>
              <a:t>Weekend and holiday tweets get delayed to the next trading day</a:t>
            </a:r>
          </a:p>
          <a:p>
            <a:endParaRPr lang="en-US" dirty="0"/>
          </a:p>
          <a:p>
            <a:r>
              <a:rPr lang="en-US" dirty="0"/>
              <a:t>Combine with the stock market return</a:t>
            </a:r>
          </a:p>
          <a:p>
            <a:endParaRPr lang="en-US" dirty="0"/>
          </a:p>
        </p:txBody>
      </p:sp>
    </p:spTree>
    <p:extLst>
      <p:ext uri="{BB962C8B-B14F-4D97-AF65-F5344CB8AC3E}">
        <p14:creationId xmlns:p14="http://schemas.microsoft.com/office/powerpoint/2010/main" val="202544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Text Regression </a:t>
            </a:r>
            <a:endParaRPr lang="zh-CN" altLang="en-US" dirty="0"/>
          </a:p>
        </p:txBody>
      </p:sp>
      <p:sp>
        <p:nvSpPr>
          <p:cNvPr id="5" name="文本占位符 4"/>
          <p:cNvSpPr>
            <a:spLocks noGrp="1"/>
          </p:cNvSpPr>
          <p:nvPr>
            <p:ph type="body" idx="1"/>
          </p:nvPr>
        </p:nvSpPr>
        <p:spPr/>
        <p:txBody>
          <a:bodyPr>
            <a:normAutofit/>
          </a:bodyPr>
          <a:lstStyle/>
          <a:p>
            <a:pPr lvl="0">
              <a:lnSpc>
                <a:spcPct val="100000"/>
              </a:lnSpc>
            </a:pPr>
            <a:r>
              <a:rPr lang="en-US" altLang="zh-CN" sz="1700" dirty="0"/>
              <a:t>Logistic Regression &amp; Elastic Net</a:t>
            </a:r>
            <a:endParaRPr lang="zh-CN" altLang="en-US" sz="1700" dirty="0"/>
          </a:p>
        </p:txBody>
      </p:sp>
      <p:sp>
        <p:nvSpPr>
          <p:cNvPr id="6" name="文本框 5">
            <a:extLst>
              <a:ext uri="{FF2B5EF4-FFF2-40B4-BE49-F238E27FC236}">
                <a16:creationId xmlns:a16="http://schemas.microsoft.com/office/drawing/2014/main" id="{04F69230-F3A6-4586-9371-A858F4763E9F}"/>
              </a:ext>
            </a:extLst>
          </p:cNvPr>
          <p:cNvSpPr txBox="1"/>
          <p:nvPr/>
        </p:nvSpPr>
        <p:spPr>
          <a:xfrm>
            <a:off x="2221894" y="2200275"/>
            <a:ext cx="767637" cy="667432"/>
          </a:xfrm>
          <a:prstGeom prst="rect">
            <a:avLst/>
          </a:prstGeom>
          <a:noFill/>
          <a:ln w="117475">
            <a:noFill/>
          </a:ln>
        </p:spPr>
        <p:txBody>
          <a:bodyPr wrap="none" rtlCol="0">
            <a:prstTxWarp prst="textPlain">
              <a:avLst/>
            </a:prstTxWarp>
            <a:spAutoFit/>
          </a:bodyPr>
          <a:lstStyle/>
          <a:p>
            <a:r>
              <a:rPr lang="en-US" altLang="zh-CN" sz="1400" dirty="0">
                <a:solidFill>
                  <a:schemeClr val="accent3">
                    <a:lumMod val="100000"/>
                  </a:schemeClr>
                </a:solidFill>
                <a:latin typeface="Impact" panose="020B0806030902050204" pitchFamily="34" charset="0"/>
              </a:rPr>
              <a:t>/03</a:t>
            </a:r>
            <a:endParaRPr lang="zh-CN" altLang="en-US" sz="1350" spc="75"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53746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8BB940-2365-2446-98FA-69024EB95226}"/>
              </a:ext>
            </a:extLst>
          </p:cNvPr>
          <p:cNvSpPr>
            <a:spLocks noGrp="1"/>
          </p:cNvSpPr>
          <p:nvPr>
            <p:ph type="title"/>
          </p:nvPr>
        </p:nvSpPr>
        <p:spPr/>
        <p:txBody>
          <a:bodyPr/>
          <a:lstStyle/>
          <a:p>
            <a:r>
              <a:rPr kumimoji="1" lang="en-US" altLang="zh-CN" dirty="0"/>
              <a:t>Text Analysis</a:t>
            </a:r>
            <a:endParaRPr kumimoji="1" lang="zh-CN" altLang="en-US" dirty="0"/>
          </a:p>
        </p:txBody>
      </p:sp>
      <p:pic>
        <p:nvPicPr>
          <p:cNvPr id="5" name="图片 4">
            <a:extLst>
              <a:ext uri="{FF2B5EF4-FFF2-40B4-BE49-F238E27FC236}">
                <a16:creationId xmlns:a16="http://schemas.microsoft.com/office/drawing/2014/main" id="{B1203BB0-0B2F-3647-848C-C9C70BBC8481}"/>
              </a:ext>
            </a:extLst>
          </p:cNvPr>
          <p:cNvPicPr/>
          <p:nvPr/>
        </p:nvPicPr>
        <p:blipFill>
          <a:blip r:embed="rId3"/>
          <a:stretch>
            <a:fillRect/>
          </a:stretch>
        </p:blipFill>
        <p:spPr>
          <a:xfrm>
            <a:off x="549867" y="2223905"/>
            <a:ext cx="3460559" cy="3015613"/>
          </a:xfrm>
          <a:prstGeom prst="rect">
            <a:avLst/>
          </a:prstGeom>
        </p:spPr>
      </p:pic>
      <p:sp>
        <p:nvSpPr>
          <p:cNvPr id="6" name="矩形 5">
            <a:extLst>
              <a:ext uri="{FF2B5EF4-FFF2-40B4-BE49-F238E27FC236}">
                <a16:creationId xmlns:a16="http://schemas.microsoft.com/office/drawing/2014/main" id="{4482BF37-E1C6-5F48-A56E-BCC65710EA55}"/>
              </a:ext>
            </a:extLst>
          </p:cNvPr>
          <p:cNvSpPr/>
          <p:nvPr/>
        </p:nvSpPr>
        <p:spPr>
          <a:xfrm>
            <a:off x="695325" y="1389707"/>
            <a:ext cx="4873963" cy="369332"/>
          </a:xfrm>
          <a:prstGeom prst="rect">
            <a:avLst/>
          </a:prstGeom>
        </p:spPr>
        <p:txBody>
          <a:bodyPr wrap="square">
            <a:spAutoFit/>
          </a:bodyPr>
          <a:lstStyle/>
          <a:p>
            <a:pPr lvl="0">
              <a:spcAft>
                <a:spcPts val="900"/>
              </a:spcAft>
            </a:pPr>
            <a:r>
              <a:rPr lang="en-US" altLang="zh-CN" b="1" dirty="0">
                <a:solidFill>
                  <a:srgbClr val="000000"/>
                </a:solidFill>
                <a:latin typeface="Arial" panose="020B0604020202020204" pitchFamily="34" charset="0"/>
                <a:ea typeface="DengXian" panose="02010600030101010101" pitchFamily="2" charset="-122"/>
                <a:cs typeface="Arial" panose="020B0604020202020204" pitchFamily="34" charset="0"/>
              </a:rPr>
              <a:t>Word cloud after announcing candidacy</a:t>
            </a:r>
            <a:endParaRPr lang="zh-CN" altLang="zh-CN" sz="1400" b="1" dirty="0">
              <a:solidFill>
                <a:srgbClr val="44546A"/>
              </a:solidFill>
              <a:effectLst/>
              <a:latin typeface="Arial" panose="020B0604020202020204" pitchFamily="34" charset="0"/>
              <a:ea typeface="DengXian" panose="02010600030101010101" pitchFamily="2" charset="-122"/>
              <a:cs typeface="Arial" panose="020B0604020202020204" pitchFamily="34" charset="0"/>
            </a:endParaRPr>
          </a:p>
        </p:txBody>
      </p:sp>
      <p:sp>
        <p:nvSpPr>
          <p:cNvPr id="7" name="文本框 6">
            <a:extLst>
              <a:ext uri="{FF2B5EF4-FFF2-40B4-BE49-F238E27FC236}">
                <a16:creationId xmlns:a16="http://schemas.microsoft.com/office/drawing/2014/main" id="{F460981A-56F1-1F48-B506-B52A35297E61}"/>
              </a:ext>
            </a:extLst>
          </p:cNvPr>
          <p:cNvSpPr txBox="1"/>
          <p:nvPr/>
        </p:nvSpPr>
        <p:spPr>
          <a:xfrm>
            <a:off x="448056" y="5420361"/>
            <a:ext cx="4873963" cy="369332"/>
          </a:xfrm>
          <a:prstGeom prst="rect">
            <a:avLst/>
          </a:prstGeom>
          <a:noFill/>
        </p:spPr>
        <p:txBody>
          <a:bodyPr wrap="none" rtlCol="0">
            <a:spAutoFit/>
          </a:bodyPr>
          <a:lstStyle/>
          <a:p>
            <a:r>
              <a:rPr lang="en-US" altLang="zh-CN" dirty="0">
                <a:solidFill>
                  <a:srgbClr val="000000"/>
                </a:solidFill>
                <a:latin typeface="Arial" panose="020B0604020202020204" pitchFamily="34" charset="0"/>
                <a:ea typeface="DengXian" panose="02010600030101010101" pitchFamily="2" charset="-122"/>
                <a:cs typeface="Arial" panose="020B0604020202020204" pitchFamily="34" charset="0"/>
              </a:rPr>
              <a:t>keywords: president, Hillary, Clinton, fox news</a:t>
            </a:r>
            <a:endParaRPr kumimoji="1" lang="zh-CN" altLang="en-US" dirty="0">
              <a:latin typeface="Arial" panose="020B0604020202020204" pitchFamily="34" charset="0"/>
              <a:cs typeface="Arial" panose="020B0604020202020204" pitchFamily="34" charset="0"/>
            </a:endParaRPr>
          </a:p>
        </p:txBody>
      </p:sp>
      <p:grpSp>
        <p:nvGrpSpPr>
          <p:cNvPr id="8" name="4da78c0c-94bf-4188-a5be-bc25ffb19aa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3EAA7D9-DA5B-EF4E-A47E-199EC4D414B9}"/>
              </a:ext>
            </a:extLst>
          </p:cNvPr>
          <p:cNvGrpSpPr>
            <a:grpSpLocks noChangeAspect="1"/>
          </p:cNvGrpSpPr>
          <p:nvPr>
            <p:custDataLst>
              <p:tags r:id="rId1"/>
            </p:custDataLst>
          </p:nvPr>
        </p:nvGrpSpPr>
        <p:grpSpPr>
          <a:xfrm>
            <a:off x="4232576" y="2223905"/>
            <a:ext cx="3593060" cy="2819525"/>
            <a:chOff x="3689817" y="1820224"/>
            <a:chExt cx="4782888" cy="3753200"/>
          </a:xfrm>
        </p:grpSpPr>
        <p:sp>
          <p:nvSpPr>
            <p:cNvPr id="9" name="îṧľîḑé">
              <a:extLst>
                <a:ext uri="{FF2B5EF4-FFF2-40B4-BE49-F238E27FC236}">
                  <a16:creationId xmlns:a16="http://schemas.microsoft.com/office/drawing/2014/main" id="{FFAC03E8-C486-B64C-8475-5E0926282BDA}"/>
                </a:ext>
              </a:extLst>
            </p:cNvPr>
            <p:cNvSpPr/>
            <p:nvPr/>
          </p:nvSpPr>
          <p:spPr bwMode="auto">
            <a:xfrm>
              <a:off x="3761634" y="4627872"/>
              <a:ext cx="1234992" cy="348665"/>
            </a:xfrm>
            <a:custGeom>
              <a:avLst/>
              <a:gdLst>
                <a:gd name="T0" fmla="*/ 36 w 641"/>
                <a:gd name="T1" fmla="*/ 0 h 181"/>
                <a:gd name="T2" fmla="*/ 28 w 641"/>
                <a:gd name="T3" fmla="*/ 0 h 181"/>
                <a:gd name="T4" fmla="*/ 28 w 641"/>
                <a:gd name="T5" fmla="*/ 109 h 181"/>
                <a:gd name="T6" fmla="*/ 0 w 641"/>
                <a:gd name="T7" fmla="*/ 144 h 181"/>
                <a:gd name="T8" fmla="*/ 36 w 641"/>
                <a:gd name="T9" fmla="*/ 181 h 181"/>
                <a:gd name="T10" fmla="*/ 73 w 641"/>
                <a:gd name="T11" fmla="*/ 144 h 181"/>
                <a:gd name="T12" fmla="*/ 44 w 641"/>
                <a:gd name="T13" fmla="*/ 108 h 181"/>
                <a:gd name="T14" fmla="*/ 44 w 641"/>
                <a:gd name="T15" fmla="*/ 16 h 181"/>
                <a:gd name="T16" fmla="*/ 641 w 641"/>
                <a:gd name="T17" fmla="*/ 16 h 181"/>
                <a:gd name="T18" fmla="*/ 641 w 641"/>
                <a:gd name="T19" fmla="*/ 0 h 181"/>
                <a:gd name="T20" fmla="*/ 44 w 641"/>
                <a:gd name="T21" fmla="*/ 0 h 181"/>
                <a:gd name="T22" fmla="*/ 36 w 641"/>
                <a:gd name="T23"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81">
                  <a:moveTo>
                    <a:pt x="36" y="0"/>
                  </a:moveTo>
                  <a:cubicBezTo>
                    <a:pt x="28" y="0"/>
                    <a:pt x="28" y="0"/>
                    <a:pt x="28" y="0"/>
                  </a:cubicBezTo>
                  <a:cubicBezTo>
                    <a:pt x="28" y="109"/>
                    <a:pt x="28" y="109"/>
                    <a:pt x="28" y="109"/>
                  </a:cubicBezTo>
                  <a:cubicBezTo>
                    <a:pt x="12" y="113"/>
                    <a:pt x="0" y="127"/>
                    <a:pt x="0" y="144"/>
                  </a:cubicBezTo>
                  <a:cubicBezTo>
                    <a:pt x="0" y="164"/>
                    <a:pt x="16" y="181"/>
                    <a:pt x="36" y="181"/>
                  </a:cubicBezTo>
                  <a:cubicBezTo>
                    <a:pt x="57" y="181"/>
                    <a:pt x="73" y="164"/>
                    <a:pt x="73" y="144"/>
                  </a:cubicBezTo>
                  <a:cubicBezTo>
                    <a:pt x="73" y="126"/>
                    <a:pt x="60" y="112"/>
                    <a:pt x="44" y="108"/>
                  </a:cubicBezTo>
                  <a:cubicBezTo>
                    <a:pt x="44" y="16"/>
                    <a:pt x="44" y="16"/>
                    <a:pt x="44" y="16"/>
                  </a:cubicBezTo>
                  <a:cubicBezTo>
                    <a:pt x="641" y="16"/>
                    <a:pt x="641" y="16"/>
                    <a:pt x="641" y="16"/>
                  </a:cubicBezTo>
                  <a:cubicBezTo>
                    <a:pt x="641" y="0"/>
                    <a:pt x="641" y="0"/>
                    <a:pt x="641" y="0"/>
                  </a:cubicBezTo>
                  <a:cubicBezTo>
                    <a:pt x="44" y="0"/>
                    <a:pt x="44" y="0"/>
                    <a:pt x="44" y="0"/>
                  </a:cubicBezTo>
                  <a:lnTo>
                    <a:pt x="36" y="0"/>
                  </a:lnTo>
                  <a:close/>
                </a:path>
              </a:pathLst>
            </a:custGeom>
            <a:solidFill>
              <a:schemeClr val="accent5"/>
            </a:solidFill>
            <a:ln>
              <a:noFill/>
            </a:ln>
            <a:extLst/>
          </p:spPr>
          <p:txBody>
            <a:bodyPr anchor="ctr"/>
            <a:lstStyle/>
            <a:p>
              <a:pPr algn="ctr"/>
              <a:endParaRPr dirty="0"/>
            </a:p>
          </p:txBody>
        </p:sp>
        <p:sp>
          <p:nvSpPr>
            <p:cNvPr id="11" name="iS1íḑé">
              <a:extLst>
                <a:ext uri="{FF2B5EF4-FFF2-40B4-BE49-F238E27FC236}">
                  <a16:creationId xmlns:a16="http://schemas.microsoft.com/office/drawing/2014/main" id="{884EB628-5384-9647-AF64-513B7758CB69}"/>
                </a:ext>
              </a:extLst>
            </p:cNvPr>
            <p:cNvSpPr/>
            <p:nvPr/>
          </p:nvSpPr>
          <p:spPr bwMode="auto">
            <a:xfrm>
              <a:off x="7096764" y="2473467"/>
              <a:ext cx="1236621" cy="347036"/>
            </a:xfrm>
            <a:custGeom>
              <a:avLst/>
              <a:gdLst>
                <a:gd name="T0" fmla="*/ 606 w 642"/>
                <a:gd name="T1" fmla="*/ 180 h 180"/>
                <a:gd name="T2" fmla="*/ 614 w 642"/>
                <a:gd name="T3" fmla="*/ 180 h 180"/>
                <a:gd name="T4" fmla="*/ 614 w 642"/>
                <a:gd name="T5" fmla="*/ 71 h 180"/>
                <a:gd name="T6" fmla="*/ 642 w 642"/>
                <a:gd name="T7" fmla="*/ 36 h 180"/>
                <a:gd name="T8" fmla="*/ 606 w 642"/>
                <a:gd name="T9" fmla="*/ 0 h 180"/>
                <a:gd name="T10" fmla="*/ 569 w 642"/>
                <a:gd name="T11" fmla="*/ 36 h 180"/>
                <a:gd name="T12" fmla="*/ 598 w 642"/>
                <a:gd name="T13" fmla="*/ 71 h 180"/>
                <a:gd name="T14" fmla="*/ 598 w 642"/>
                <a:gd name="T15" fmla="*/ 164 h 180"/>
                <a:gd name="T16" fmla="*/ 0 w 642"/>
                <a:gd name="T17" fmla="*/ 164 h 180"/>
                <a:gd name="T18" fmla="*/ 0 w 642"/>
                <a:gd name="T19" fmla="*/ 180 h 180"/>
                <a:gd name="T20" fmla="*/ 598 w 642"/>
                <a:gd name="T21" fmla="*/ 180 h 180"/>
                <a:gd name="T22" fmla="*/ 606 w 642"/>
                <a:gd name="T2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2" h="180">
                  <a:moveTo>
                    <a:pt x="606" y="180"/>
                  </a:moveTo>
                  <a:cubicBezTo>
                    <a:pt x="614" y="180"/>
                    <a:pt x="614" y="180"/>
                    <a:pt x="614" y="180"/>
                  </a:cubicBezTo>
                  <a:cubicBezTo>
                    <a:pt x="614" y="71"/>
                    <a:pt x="614" y="71"/>
                    <a:pt x="614" y="71"/>
                  </a:cubicBezTo>
                  <a:cubicBezTo>
                    <a:pt x="630" y="68"/>
                    <a:pt x="642" y="53"/>
                    <a:pt x="642" y="36"/>
                  </a:cubicBezTo>
                  <a:cubicBezTo>
                    <a:pt x="642" y="16"/>
                    <a:pt x="626" y="0"/>
                    <a:pt x="606" y="0"/>
                  </a:cubicBezTo>
                  <a:cubicBezTo>
                    <a:pt x="585" y="0"/>
                    <a:pt x="569" y="16"/>
                    <a:pt x="569" y="36"/>
                  </a:cubicBezTo>
                  <a:cubicBezTo>
                    <a:pt x="569" y="53"/>
                    <a:pt x="581" y="68"/>
                    <a:pt x="598" y="71"/>
                  </a:cubicBezTo>
                  <a:cubicBezTo>
                    <a:pt x="598" y="164"/>
                    <a:pt x="598" y="164"/>
                    <a:pt x="598" y="164"/>
                  </a:cubicBezTo>
                  <a:cubicBezTo>
                    <a:pt x="0" y="164"/>
                    <a:pt x="0" y="164"/>
                    <a:pt x="0" y="164"/>
                  </a:cubicBezTo>
                  <a:cubicBezTo>
                    <a:pt x="0" y="180"/>
                    <a:pt x="0" y="180"/>
                    <a:pt x="0" y="180"/>
                  </a:cubicBezTo>
                  <a:cubicBezTo>
                    <a:pt x="598" y="180"/>
                    <a:pt x="598" y="180"/>
                    <a:pt x="598" y="180"/>
                  </a:cubicBezTo>
                  <a:lnTo>
                    <a:pt x="606" y="180"/>
                  </a:lnTo>
                  <a:close/>
                </a:path>
              </a:pathLst>
            </a:custGeom>
            <a:solidFill>
              <a:schemeClr val="accent3"/>
            </a:solidFill>
            <a:ln>
              <a:noFill/>
            </a:ln>
            <a:extLst/>
          </p:spPr>
          <p:txBody>
            <a:bodyPr anchor="ctr"/>
            <a:lstStyle/>
            <a:p>
              <a:pPr algn="ctr"/>
              <a:endParaRPr/>
            </a:p>
          </p:txBody>
        </p:sp>
        <p:grpSp>
          <p:nvGrpSpPr>
            <p:cNvPr id="13" name="î$ḻíḓê">
              <a:extLst>
                <a:ext uri="{FF2B5EF4-FFF2-40B4-BE49-F238E27FC236}">
                  <a16:creationId xmlns:a16="http://schemas.microsoft.com/office/drawing/2014/main" id="{D89A675F-E6A7-E84B-A174-FA358A00B0B1}"/>
                </a:ext>
              </a:extLst>
            </p:cNvPr>
            <p:cNvGrpSpPr/>
            <p:nvPr/>
          </p:nvGrpSpPr>
          <p:grpSpPr>
            <a:xfrm>
              <a:off x="4965554" y="1820224"/>
              <a:ext cx="2162653" cy="3650700"/>
              <a:chOff x="4972653" y="1597720"/>
              <a:chExt cx="2162653" cy="3650700"/>
            </a:xfrm>
          </p:grpSpPr>
          <p:sp>
            <p:nvSpPr>
              <p:cNvPr id="28" name="îSļïde">
                <a:extLst>
                  <a:ext uri="{FF2B5EF4-FFF2-40B4-BE49-F238E27FC236}">
                    <a16:creationId xmlns:a16="http://schemas.microsoft.com/office/drawing/2014/main" id="{1023D3FE-7A40-8546-80F3-EE4A6D712331}"/>
                  </a:ext>
                </a:extLst>
              </p:cNvPr>
              <p:cNvSpPr/>
              <p:nvPr/>
            </p:nvSpPr>
            <p:spPr bwMode="auto">
              <a:xfrm>
                <a:off x="5765166" y="4490406"/>
                <a:ext cx="577627" cy="729428"/>
              </a:xfrm>
              <a:custGeom>
                <a:avLst/>
                <a:gdLst>
                  <a:gd name="T0" fmla="*/ 148 w 248"/>
                  <a:gd name="T1" fmla="*/ 313 h 313"/>
                  <a:gd name="T2" fmla="*/ 100 w 248"/>
                  <a:gd name="T3" fmla="*/ 313 h 313"/>
                  <a:gd name="T4" fmla="*/ 0 w 248"/>
                  <a:gd name="T5" fmla="*/ 213 h 313"/>
                  <a:gd name="T6" fmla="*/ 0 w 248"/>
                  <a:gd name="T7" fmla="*/ 100 h 313"/>
                  <a:gd name="T8" fmla="*/ 100 w 248"/>
                  <a:gd name="T9" fmla="*/ 0 h 313"/>
                  <a:gd name="T10" fmla="*/ 148 w 248"/>
                  <a:gd name="T11" fmla="*/ 0 h 313"/>
                  <a:gd name="T12" fmla="*/ 248 w 248"/>
                  <a:gd name="T13" fmla="*/ 100 h 313"/>
                  <a:gd name="T14" fmla="*/ 248 w 248"/>
                  <a:gd name="T15" fmla="*/ 213 h 313"/>
                  <a:gd name="T16" fmla="*/ 148 w 248"/>
                  <a:gd name="T1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313">
                    <a:moveTo>
                      <a:pt x="148" y="313"/>
                    </a:moveTo>
                    <a:cubicBezTo>
                      <a:pt x="100" y="313"/>
                      <a:pt x="100" y="313"/>
                      <a:pt x="100" y="313"/>
                    </a:cubicBezTo>
                    <a:cubicBezTo>
                      <a:pt x="45" y="313"/>
                      <a:pt x="0" y="268"/>
                      <a:pt x="0" y="213"/>
                    </a:cubicBezTo>
                    <a:cubicBezTo>
                      <a:pt x="0" y="100"/>
                      <a:pt x="0" y="100"/>
                      <a:pt x="0" y="100"/>
                    </a:cubicBezTo>
                    <a:cubicBezTo>
                      <a:pt x="0" y="45"/>
                      <a:pt x="45" y="0"/>
                      <a:pt x="100" y="0"/>
                    </a:cubicBezTo>
                    <a:cubicBezTo>
                      <a:pt x="148" y="0"/>
                      <a:pt x="148" y="0"/>
                      <a:pt x="148" y="0"/>
                    </a:cubicBezTo>
                    <a:cubicBezTo>
                      <a:pt x="203" y="0"/>
                      <a:pt x="248" y="45"/>
                      <a:pt x="248" y="100"/>
                    </a:cubicBezTo>
                    <a:cubicBezTo>
                      <a:pt x="248" y="213"/>
                      <a:pt x="248" y="213"/>
                      <a:pt x="248" y="213"/>
                    </a:cubicBezTo>
                    <a:cubicBezTo>
                      <a:pt x="248" y="268"/>
                      <a:pt x="203" y="313"/>
                      <a:pt x="148" y="313"/>
                    </a:cubicBezTo>
                    <a:close/>
                  </a:path>
                </a:pathLst>
              </a:custGeom>
              <a:solidFill>
                <a:srgbClr val="9B9A9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ṣ1idê">
                <a:extLst>
                  <a:ext uri="{FF2B5EF4-FFF2-40B4-BE49-F238E27FC236}">
                    <a16:creationId xmlns:a16="http://schemas.microsoft.com/office/drawing/2014/main" id="{E67C54A0-5E40-A446-9235-CCAE78D04F85}"/>
                  </a:ext>
                </a:extLst>
              </p:cNvPr>
              <p:cNvSpPr/>
              <p:nvPr/>
            </p:nvSpPr>
            <p:spPr bwMode="auto">
              <a:xfrm>
                <a:off x="5685323" y="4481534"/>
                <a:ext cx="737313" cy="174471"/>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šļîdê">
                <a:extLst>
                  <a:ext uri="{FF2B5EF4-FFF2-40B4-BE49-F238E27FC236}">
                    <a16:creationId xmlns:a16="http://schemas.microsoft.com/office/drawing/2014/main" id="{C128372F-A98E-884C-9C9F-3C1863CB1D46}"/>
                  </a:ext>
                </a:extLst>
              </p:cNvPr>
              <p:cNvSpPr/>
              <p:nvPr/>
            </p:nvSpPr>
            <p:spPr bwMode="auto">
              <a:xfrm>
                <a:off x="5685323" y="4721063"/>
                <a:ext cx="737313" cy="175457"/>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ṡlïďe">
                <a:extLst>
                  <a:ext uri="{FF2B5EF4-FFF2-40B4-BE49-F238E27FC236}">
                    <a16:creationId xmlns:a16="http://schemas.microsoft.com/office/drawing/2014/main" id="{92F3E65C-1A50-8D4B-9463-F0C0D2C4E3D4}"/>
                  </a:ext>
                </a:extLst>
              </p:cNvPr>
              <p:cNvSpPr/>
              <p:nvPr/>
            </p:nvSpPr>
            <p:spPr bwMode="auto">
              <a:xfrm>
                <a:off x="5685323" y="4954677"/>
                <a:ext cx="737313" cy="174471"/>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0"/>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0"/>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Slíďê">
                <a:extLst>
                  <a:ext uri="{FF2B5EF4-FFF2-40B4-BE49-F238E27FC236}">
                    <a16:creationId xmlns:a16="http://schemas.microsoft.com/office/drawing/2014/main" id="{472F77F4-FD96-AD4E-93DA-E3A0564D2E07}"/>
                  </a:ext>
                </a:extLst>
              </p:cNvPr>
              <p:cNvSpPr/>
              <p:nvPr/>
            </p:nvSpPr>
            <p:spPr bwMode="auto">
              <a:xfrm>
                <a:off x="5985965" y="5219834"/>
                <a:ext cx="136028" cy="28586"/>
              </a:xfrm>
              <a:custGeom>
                <a:avLst/>
                <a:gdLst>
                  <a:gd name="T0" fmla="*/ 0 w 58"/>
                  <a:gd name="T1" fmla="*/ 0 h 12"/>
                  <a:gd name="T2" fmla="*/ 29 w 58"/>
                  <a:gd name="T3" fmla="*/ 12 h 12"/>
                  <a:gd name="T4" fmla="*/ 58 w 58"/>
                  <a:gd name="T5" fmla="*/ 0 h 12"/>
                  <a:gd name="T6" fmla="*/ 0 w 58"/>
                  <a:gd name="T7" fmla="*/ 0 h 12"/>
                </a:gdLst>
                <a:ahLst/>
                <a:cxnLst>
                  <a:cxn ang="0">
                    <a:pos x="T0" y="T1"/>
                  </a:cxn>
                  <a:cxn ang="0">
                    <a:pos x="T2" y="T3"/>
                  </a:cxn>
                  <a:cxn ang="0">
                    <a:pos x="T4" y="T5"/>
                  </a:cxn>
                  <a:cxn ang="0">
                    <a:pos x="T6" y="T7"/>
                  </a:cxn>
                </a:cxnLst>
                <a:rect l="0" t="0" r="r" b="b"/>
                <a:pathLst>
                  <a:path w="58" h="12">
                    <a:moveTo>
                      <a:pt x="0" y="0"/>
                    </a:moveTo>
                    <a:cubicBezTo>
                      <a:pt x="4" y="7"/>
                      <a:pt x="15" y="12"/>
                      <a:pt x="29" y="12"/>
                    </a:cubicBezTo>
                    <a:cubicBezTo>
                      <a:pt x="43" y="12"/>
                      <a:pt x="54" y="7"/>
                      <a:pt x="58" y="0"/>
                    </a:cubicBezTo>
                    <a:lnTo>
                      <a:pt x="0" y="0"/>
                    </a:lnTo>
                    <a:close/>
                  </a:path>
                </a:pathLst>
              </a:custGeom>
              <a:solidFill>
                <a:srgbClr val="1A5A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ś1íďé">
                <a:extLst>
                  <a:ext uri="{FF2B5EF4-FFF2-40B4-BE49-F238E27FC236}">
                    <a16:creationId xmlns:a16="http://schemas.microsoft.com/office/drawing/2014/main" id="{56F33F00-AE33-F84E-8F9A-31101A4385C7}"/>
                  </a:ext>
                </a:extLst>
              </p:cNvPr>
              <p:cNvSpPr/>
              <p:nvPr/>
            </p:nvSpPr>
            <p:spPr bwMode="auto">
              <a:xfrm>
                <a:off x="5147124" y="2103390"/>
                <a:ext cx="1813710" cy="864470"/>
              </a:xfrm>
              <a:custGeom>
                <a:avLst/>
                <a:gdLst>
                  <a:gd name="T0" fmla="*/ 778 w 778"/>
                  <a:gd name="T1" fmla="*/ 371 h 371"/>
                  <a:gd name="T2" fmla="*/ 389 w 778"/>
                  <a:gd name="T3" fmla="*/ 0 h 371"/>
                  <a:gd name="T4" fmla="*/ 0 w 778"/>
                  <a:gd name="T5" fmla="*/ 371 h 371"/>
                  <a:gd name="T6" fmla="*/ 778 w 778"/>
                  <a:gd name="T7" fmla="*/ 371 h 371"/>
                </a:gdLst>
                <a:ahLst/>
                <a:cxnLst>
                  <a:cxn ang="0">
                    <a:pos x="T0" y="T1"/>
                  </a:cxn>
                  <a:cxn ang="0">
                    <a:pos x="T2" y="T3"/>
                  </a:cxn>
                  <a:cxn ang="0">
                    <a:pos x="T4" y="T5"/>
                  </a:cxn>
                  <a:cxn ang="0">
                    <a:pos x="T6" y="T7"/>
                  </a:cxn>
                </a:cxnLst>
                <a:rect l="0" t="0" r="r" b="b"/>
                <a:pathLst>
                  <a:path w="778" h="371">
                    <a:moveTo>
                      <a:pt x="778" y="371"/>
                    </a:moveTo>
                    <a:cubicBezTo>
                      <a:pt x="769" y="164"/>
                      <a:pt x="598" y="0"/>
                      <a:pt x="389" y="0"/>
                    </a:cubicBezTo>
                    <a:cubicBezTo>
                      <a:pt x="180" y="0"/>
                      <a:pt x="9" y="164"/>
                      <a:pt x="0" y="371"/>
                    </a:cubicBezTo>
                    <a:lnTo>
                      <a:pt x="778" y="371"/>
                    </a:lnTo>
                    <a:close/>
                  </a:path>
                </a:pathLst>
              </a:custGeom>
              <a:solidFill>
                <a:schemeClr val="accent1"/>
              </a:solidFill>
              <a:ln>
                <a:noFill/>
              </a:ln>
              <a:extLst/>
            </p:spPr>
            <p:txBody>
              <a:bodyPr anchor="ctr"/>
              <a:lstStyle/>
              <a:p>
                <a:pPr algn="ctr"/>
                <a:endParaRPr/>
              </a:p>
            </p:txBody>
          </p:sp>
          <p:sp>
            <p:nvSpPr>
              <p:cNvPr id="34" name="ïş1idè">
                <a:extLst>
                  <a:ext uri="{FF2B5EF4-FFF2-40B4-BE49-F238E27FC236}">
                    <a16:creationId xmlns:a16="http://schemas.microsoft.com/office/drawing/2014/main" id="{2DC03C27-6448-C04D-8DFB-14C64CD3085B}"/>
                  </a:ext>
                </a:extLst>
              </p:cNvPr>
              <p:cNvSpPr/>
              <p:nvPr/>
            </p:nvSpPr>
            <p:spPr bwMode="auto">
              <a:xfrm>
                <a:off x="5606466" y="4049793"/>
                <a:ext cx="895026" cy="431743"/>
              </a:xfrm>
              <a:custGeom>
                <a:avLst/>
                <a:gdLst>
                  <a:gd name="T0" fmla="*/ 0 w 384"/>
                  <a:gd name="T1" fmla="*/ 0 h 185"/>
                  <a:gd name="T2" fmla="*/ 81 w 384"/>
                  <a:gd name="T3" fmla="*/ 185 h 185"/>
                  <a:gd name="T4" fmla="*/ 173 w 384"/>
                  <a:gd name="T5" fmla="*/ 185 h 185"/>
                  <a:gd name="T6" fmla="*/ 192 w 384"/>
                  <a:gd name="T7" fmla="*/ 185 h 185"/>
                  <a:gd name="T8" fmla="*/ 211 w 384"/>
                  <a:gd name="T9" fmla="*/ 185 h 185"/>
                  <a:gd name="T10" fmla="*/ 303 w 384"/>
                  <a:gd name="T11" fmla="*/ 185 h 185"/>
                  <a:gd name="T12" fmla="*/ 384 w 384"/>
                  <a:gd name="T13" fmla="*/ 0 h 185"/>
                  <a:gd name="T14" fmla="*/ 0 w 384"/>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185">
                    <a:moveTo>
                      <a:pt x="0" y="0"/>
                    </a:moveTo>
                    <a:cubicBezTo>
                      <a:pt x="40" y="63"/>
                      <a:pt x="77" y="135"/>
                      <a:pt x="81" y="185"/>
                    </a:cubicBezTo>
                    <a:cubicBezTo>
                      <a:pt x="173" y="185"/>
                      <a:pt x="173" y="185"/>
                      <a:pt x="173" y="185"/>
                    </a:cubicBezTo>
                    <a:cubicBezTo>
                      <a:pt x="192" y="185"/>
                      <a:pt x="192" y="185"/>
                      <a:pt x="192" y="185"/>
                    </a:cubicBezTo>
                    <a:cubicBezTo>
                      <a:pt x="211" y="185"/>
                      <a:pt x="211" y="185"/>
                      <a:pt x="211" y="185"/>
                    </a:cubicBezTo>
                    <a:cubicBezTo>
                      <a:pt x="303" y="185"/>
                      <a:pt x="303" y="185"/>
                      <a:pt x="303" y="185"/>
                    </a:cubicBezTo>
                    <a:cubicBezTo>
                      <a:pt x="307" y="135"/>
                      <a:pt x="344" y="63"/>
                      <a:pt x="384" y="0"/>
                    </a:cubicBezTo>
                    <a:lnTo>
                      <a:pt x="0" y="0"/>
                    </a:lnTo>
                    <a:close/>
                  </a:path>
                </a:pathLst>
              </a:custGeom>
              <a:solidFill>
                <a:schemeClr val="accent1"/>
              </a:solidFill>
              <a:ln>
                <a:noFill/>
              </a:ln>
              <a:extLst/>
            </p:spPr>
            <p:txBody>
              <a:bodyPr anchor="ctr"/>
              <a:lstStyle/>
              <a:p>
                <a:pPr algn="ctr"/>
                <a:endParaRPr/>
              </a:p>
            </p:txBody>
          </p:sp>
          <p:sp>
            <p:nvSpPr>
              <p:cNvPr id="35" name="iS1iďé">
                <a:extLst>
                  <a:ext uri="{FF2B5EF4-FFF2-40B4-BE49-F238E27FC236}">
                    <a16:creationId xmlns:a16="http://schemas.microsoft.com/office/drawing/2014/main" id="{49A32952-6480-1446-861B-82603285A12D}"/>
                  </a:ext>
                </a:extLst>
              </p:cNvPr>
              <p:cNvSpPr/>
              <p:nvPr/>
            </p:nvSpPr>
            <p:spPr bwMode="auto">
              <a:xfrm>
                <a:off x="5785865" y="1597720"/>
                <a:ext cx="119271" cy="405127"/>
              </a:xfrm>
              <a:custGeom>
                <a:avLst/>
                <a:gdLst>
                  <a:gd name="T0" fmla="*/ 41 w 51"/>
                  <a:gd name="T1" fmla="*/ 173 h 174"/>
                  <a:gd name="T2" fmla="*/ 41 w 51"/>
                  <a:gd name="T3" fmla="*/ 173 h 174"/>
                  <a:gd name="T4" fmla="*/ 28 w 51"/>
                  <a:gd name="T5" fmla="*/ 164 h 174"/>
                  <a:gd name="T6" fmla="*/ 1 w 51"/>
                  <a:gd name="T7" fmla="*/ 14 h 174"/>
                  <a:gd name="T8" fmla="*/ 11 w 51"/>
                  <a:gd name="T9" fmla="*/ 1 h 174"/>
                  <a:gd name="T10" fmla="*/ 11 w 51"/>
                  <a:gd name="T11" fmla="*/ 1 h 174"/>
                  <a:gd name="T12" fmla="*/ 24 w 51"/>
                  <a:gd name="T13" fmla="*/ 10 h 174"/>
                  <a:gd name="T14" fmla="*/ 50 w 51"/>
                  <a:gd name="T15" fmla="*/ 160 h 174"/>
                  <a:gd name="T16" fmla="*/ 41 w 51"/>
                  <a:gd name="T17"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74">
                    <a:moveTo>
                      <a:pt x="41" y="173"/>
                    </a:moveTo>
                    <a:cubicBezTo>
                      <a:pt x="41" y="173"/>
                      <a:pt x="41" y="173"/>
                      <a:pt x="41" y="173"/>
                    </a:cubicBezTo>
                    <a:cubicBezTo>
                      <a:pt x="35" y="174"/>
                      <a:pt x="29" y="170"/>
                      <a:pt x="28" y="164"/>
                    </a:cubicBezTo>
                    <a:cubicBezTo>
                      <a:pt x="1" y="14"/>
                      <a:pt x="1" y="14"/>
                      <a:pt x="1" y="14"/>
                    </a:cubicBezTo>
                    <a:cubicBezTo>
                      <a:pt x="0" y="8"/>
                      <a:pt x="4" y="2"/>
                      <a:pt x="11" y="1"/>
                    </a:cubicBezTo>
                    <a:cubicBezTo>
                      <a:pt x="11" y="1"/>
                      <a:pt x="11" y="1"/>
                      <a:pt x="11" y="1"/>
                    </a:cubicBezTo>
                    <a:cubicBezTo>
                      <a:pt x="17" y="0"/>
                      <a:pt x="23" y="4"/>
                      <a:pt x="24" y="10"/>
                    </a:cubicBezTo>
                    <a:cubicBezTo>
                      <a:pt x="50" y="160"/>
                      <a:pt x="50" y="160"/>
                      <a:pt x="50" y="160"/>
                    </a:cubicBezTo>
                    <a:cubicBezTo>
                      <a:pt x="51" y="166"/>
                      <a:pt x="47" y="172"/>
                      <a:pt x="41" y="173"/>
                    </a:cubicBezTo>
                    <a:close/>
                  </a:path>
                </a:pathLst>
              </a:custGeom>
              <a:solidFill>
                <a:schemeClr val="accent1"/>
              </a:solidFill>
              <a:ln>
                <a:noFill/>
              </a:ln>
              <a:extLst/>
            </p:spPr>
            <p:txBody>
              <a:bodyPr anchor="ctr"/>
              <a:lstStyle/>
              <a:p>
                <a:pPr algn="ctr"/>
                <a:endParaRPr/>
              </a:p>
            </p:txBody>
          </p:sp>
          <p:sp>
            <p:nvSpPr>
              <p:cNvPr id="36" name="ïṥlidè">
                <a:extLst>
                  <a:ext uri="{FF2B5EF4-FFF2-40B4-BE49-F238E27FC236}">
                    <a16:creationId xmlns:a16="http://schemas.microsoft.com/office/drawing/2014/main" id="{45DF613C-10A4-794A-A18D-60C162EF8505}"/>
                  </a:ext>
                </a:extLst>
              </p:cNvPr>
              <p:cNvSpPr/>
              <p:nvPr/>
            </p:nvSpPr>
            <p:spPr bwMode="auto">
              <a:xfrm>
                <a:off x="5336381" y="1758391"/>
                <a:ext cx="237557" cy="367671"/>
              </a:xfrm>
              <a:custGeom>
                <a:avLst/>
                <a:gdLst>
                  <a:gd name="T0" fmla="*/ 95 w 102"/>
                  <a:gd name="T1" fmla="*/ 154 h 158"/>
                  <a:gd name="T2" fmla="*/ 95 w 102"/>
                  <a:gd name="T3" fmla="*/ 154 h 158"/>
                  <a:gd name="T4" fmla="*/ 79 w 102"/>
                  <a:gd name="T5" fmla="*/ 150 h 158"/>
                  <a:gd name="T6" fmla="*/ 3 w 102"/>
                  <a:gd name="T7" fmla="*/ 19 h 158"/>
                  <a:gd name="T8" fmla="*/ 8 w 102"/>
                  <a:gd name="T9" fmla="*/ 3 h 158"/>
                  <a:gd name="T10" fmla="*/ 8 w 102"/>
                  <a:gd name="T11" fmla="*/ 3 h 158"/>
                  <a:gd name="T12" fmla="*/ 23 w 102"/>
                  <a:gd name="T13" fmla="*/ 8 h 158"/>
                  <a:gd name="T14" fmla="*/ 99 w 102"/>
                  <a:gd name="T15" fmla="*/ 139 h 158"/>
                  <a:gd name="T16" fmla="*/ 95 w 102"/>
                  <a:gd name="T17"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95" y="154"/>
                    </a:moveTo>
                    <a:cubicBezTo>
                      <a:pt x="95" y="154"/>
                      <a:pt x="95" y="154"/>
                      <a:pt x="95" y="154"/>
                    </a:cubicBezTo>
                    <a:cubicBezTo>
                      <a:pt x="89" y="158"/>
                      <a:pt x="82" y="156"/>
                      <a:pt x="79" y="150"/>
                    </a:cubicBezTo>
                    <a:cubicBezTo>
                      <a:pt x="3" y="19"/>
                      <a:pt x="3" y="19"/>
                      <a:pt x="3" y="19"/>
                    </a:cubicBezTo>
                    <a:cubicBezTo>
                      <a:pt x="0" y="14"/>
                      <a:pt x="2" y="7"/>
                      <a:pt x="8" y="3"/>
                    </a:cubicBezTo>
                    <a:cubicBezTo>
                      <a:pt x="8" y="3"/>
                      <a:pt x="8" y="3"/>
                      <a:pt x="8" y="3"/>
                    </a:cubicBezTo>
                    <a:cubicBezTo>
                      <a:pt x="13" y="0"/>
                      <a:pt x="20" y="2"/>
                      <a:pt x="23" y="8"/>
                    </a:cubicBezTo>
                    <a:cubicBezTo>
                      <a:pt x="99" y="139"/>
                      <a:pt x="99" y="139"/>
                      <a:pt x="99" y="139"/>
                    </a:cubicBezTo>
                    <a:cubicBezTo>
                      <a:pt x="102" y="144"/>
                      <a:pt x="100" y="151"/>
                      <a:pt x="95" y="154"/>
                    </a:cubicBezTo>
                    <a:close/>
                  </a:path>
                </a:pathLst>
              </a:custGeom>
              <a:solidFill>
                <a:schemeClr val="accent1"/>
              </a:solidFill>
              <a:ln>
                <a:noFill/>
              </a:ln>
              <a:extLst/>
            </p:spPr>
            <p:txBody>
              <a:bodyPr anchor="ctr"/>
              <a:lstStyle/>
              <a:p>
                <a:pPr algn="ctr"/>
                <a:endParaRPr/>
              </a:p>
            </p:txBody>
          </p:sp>
          <p:sp>
            <p:nvSpPr>
              <p:cNvPr id="37" name="ïŝ1îḍe">
                <a:extLst>
                  <a:ext uri="{FF2B5EF4-FFF2-40B4-BE49-F238E27FC236}">
                    <a16:creationId xmlns:a16="http://schemas.microsoft.com/office/drawing/2014/main" id="{2EF652D3-EFF8-E740-B2D1-58AF127EC661}"/>
                  </a:ext>
                </a:extLst>
              </p:cNvPr>
              <p:cNvSpPr/>
              <p:nvPr/>
            </p:nvSpPr>
            <p:spPr bwMode="auto">
              <a:xfrm>
                <a:off x="6200850" y="1597720"/>
                <a:ext cx="119271" cy="405127"/>
              </a:xfrm>
              <a:custGeom>
                <a:avLst/>
                <a:gdLst>
                  <a:gd name="T0" fmla="*/ 11 w 51"/>
                  <a:gd name="T1" fmla="*/ 173 h 174"/>
                  <a:gd name="T2" fmla="*/ 11 w 51"/>
                  <a:gd name="T3" fmla="*/ 173 h 174"/>
                  <a:gd name="T4" fmla="*/ 2 w 51"/>
                  <a:gd name="T5" fmla="*/ 160 h 174"/>
                  <a:gd name="T6" fmla="*/ 28 w 51"/>
                  <a:gd name="T7" fmla="*/ 10 h 174"/>
                  <a:gd name="T8" fmla="*/ 41 w 51"/>
                  <a:gd name="T9" fmla="*/ 1 h 174"/>
                  <a:gd name="T10" fmla="*/ 41 w 51"/>
                  <a:gd name="T11" fmla="*/ 1 h 174"/>
                  <a:gd name="T12" fmla="*/ 50 w 51"/>
                  <a:gd name="T13" fmla="*/ 14 h 174"/>
                  <a:gd name="T14" fmla="*/ 24 w 51"/>
                  <a:gd name="T15" fmla="*/ 164 h 174"/>
                  <a:gd name="T16" fmla="*/ 11 w 51"/>
                  <a:gd name="T17"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74">
                    <a:moveTo>
                      <a:pt x="11" y="173"/>
                    </a:moveTo>
                    <a:cubicBezTo>
                      <a:pt x="11" y="173"/>
                      <a:pt x="11" y="173"/>
                      <a:pt x="11" y="173"/>
                    </a:cubicBezTo>
                    <a:cubicBezTo>
                      <a:pt x="5" y="172"/>
                      <a:pt x="0" y="166"/>
                      <a:pt x="2" y="160"/>
                    </a:cubicBezTo>
                    <a:cubicBezTo>
                      <a:pt x="28" y="10"/>
                      <a:pt x="28" y="10"/>
                      <a:pt x="28" y="10"/>
                    </a:cubicBezTo>
                    <a:cubicBezTo>
                      <a:pt x="29" y="4"/>
                      <a:pt x="35" y="0"/>
                      <a:pt x="41" y="1"/>
                    </a:cubicBezTo>
                    <a:cubicBezTo>
                      <a:pt x="41" y="1"/>
                      <a:pt x="41" y="1"/>
                      <a:pt x="41" y="1"/>
                    </a:cubicBezTo>
                    <a:cubicBezTo>
                      <a:pt x="47" y="2"/>
                      <a:pt x="51" y="8"/>
                      <a:pt x="50" y="14"/>
                    </a:cubicBezTo>
                    <a:cubicBezTo>
                      <a:pt x="24" y="164"/>
                      <a:pt x="24" y="164"/>
                      <a:pt x="24" y="164"/>
                    </a:cubicBezTo>
                    <a:cubicBezTo>
                      <a:pt x="23" y="170"/>
                      <a:pt x="17" y="174"/>
                      <a:pt x="11" y="173"/>
                    </a:cubicBezTo>
                    <a:close/>
                  </a:path>
                </a:pathLst>
              </a:custGeom>
              <a:solidFill>
                <a:schemeClr val="accent1"/>
              </a:solidFill>
              <a:ln>
                <a:noFill/>
              </a:ln>
              <a:extLst/>
            </p:spPr>
            <p:txBody>
              <a:bodyPr anchor="ctr"/>
              <a:lstStyle/>
              <a:p>
                <a:pPr algn="ctr"/>
                <a:endParaRPr/>
              </a:p>
            </p:txBody>
          </p:sp>
          <p:sp>
            <p:nvSpPr>
              <p:cNvPr id="38" name="ïsḷiḓé">
                <a:extLst>
                  <a:ext uri="{FF2B5EF4-FFF2-40B4-BE49-F238E27FC236}">
                    <a16:creationId xmlns:a16="http://schemas.microsoft.com/office/drawing/2014/main" id="{21D2D3E6-5472-7B43-AC48-0CA3895920DE}"/>
                  </a:ext>
                </a:extLst>
              </p:cNvPr>
              <p:cNvSpPr/>
              <p:nvPr/>
            </p:nvSpPr>
            <p:spPr bwMode="auto">
              <a:xfrm>
                <a:off x="6534021" y="1758391"/>
                <a:ext cx="235586" cy="367671"/>
              </a:xfrm>
              <a:custGeom>
                <a:avLst/>
                <a:gdLst>
                  <a:gd name="T0" fmla="*/ 7 w 101"/>
                  <a:gd name="T1" fmla="*/ 154 h 158"/>
                  <a:gd name="T2" fmla="*/ 7 w 101"/>
                  <a:gd name="T3" fmla="*/ 154 h 158"/>
                  <a:gd name="T4" fmla="*/ 3 w 101"/>
                  <a:gd name="T5" fmla="*/ 139 h 158"/>
                  <a:gd name="T6" fmla="*/ 78 w 101"/>
                  <a:gd name="T7" fmla="*/ 8 h 158"/>
                  <a:gd name="T8" fmla="*/ 94 w 101"/>
                  <a:gd name="T9" fmla="*/ 3 h 158"/>
                  <a:gd name="T10" fmla="*/ 94 w 101"/>
                  <a:gd name="T11" fmla="*/ 3 h 158"/>
                  <a:gd name="T12" fmla="*/ 98 w 101"/>
                  <a:gd name="T13" fmla="*/ 19 h 158"/>
                  <a:gd name="T14" fmla="*/ 23 w 101"/>
                  <a:gd name="T15" fmla="*/ 150 h 158"/>
                  <a:gd name="T16" fmla="*/ 7 w 101"/>
                  <a:gd name="T17"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58">
                    <a:moveTo>
                      <a:pt x="7" y="154"/>
                    </a:moveTo>
                    <a:cubicBezTo>
                      <a:pt x="7" y="154"/>
                      <a:pt x="7" y="154"/>
                      <a:pt x="7" y="154"/>
                    </a:cubicBezTo>
                    <a:cubicBezTo>
                      <a:pt x="1" y="151"/>
                      <a:pt x="0" y="144"/>
                      <a:pt x="3" y="139"/>
                    </a:cubicBezTo>
                    <a:cubicBezTo>
                      <a:pt x="78" y="8"/>
                      <a:pt x="78" y="8"/>
                      <a:pt x="78" y="8"/>
                    </a:cubicBezTo>
                    <a:cubicBezTo>
                      <a:pt x="82" y="2"/>
                      <a:pt x="89" y="0"/>
                      <a:pt x="94" y="3"/>
                    </a:cubicBezTo>
                    <a:cubicBezTo>
                      <a:pt x="94" y="3"/>
                      <a:pt x="94" y="3"/>
                      <a:pt x="94" y="3"/>
                    </a:cubicBezTo>
                    <a:cubicBezTo>
                      <a:pt x="100" y="7"/>
                      <a:pt x="101" y="14"/>
                      <a:pt x="98" y="19"/>
                    </a:cubicBezTo>
                    <a:cubicBezTo>
                      <a:pt x="23" y="150"/>
                      <a:pt x="23" y="150"/>
                      <a:pt x="23" y="150"/>
                    </a:cubicBezTo>
                    <a:cubicBezTo>
                      <a:pt x="19" y="156"/>
                      <a:pt x="12" y="158"/>
                      <a:pt x="7" y="154"/>
                    </a:cubicBezTo>
                    <a:close/>
                  </a:path>
                </a:pathLst>
              </a:custGeom>
              <a:solidFill>
                <a:schemeClr val="accent1"/>
              </a:solidFill>
              <a:ln>
                <a:noFill/>
              </a:ln>
              <a:extLst/>
            </p:spPr>
            <p:txBody>
              <a:bodyPr anchor="ctr"/>
              <a:lstStyle/>
              <a:p>
                <a:pPr algn="ctr"/>
                <a:endParaRPr/>
              </a:p>
            </p:txBody>
          </p:sp>
          <p:sp>
            <p:nvSpPr>
              <p:cNvPr id="39" name="ïSḻiďe">
                <a:extLst>
                  <a:ext uri="{FF2B5EF4-FFF2-40B4-BE49-F238E27FC236}">
                    <a16:creationId xmlns:a16="http://schemas.microsoft.com/office/drawing/2014/main" id="{719E2E60-D851-0248-8F7E-0C9B115DA442}"/>
                  </a:ext>
                </a:extLst>
              </p:cNvPr>
              <p:cNvSpPr/>
              <p:nvPr/>
            </p:nvSpPr>
            <p:spPr bwMode="auto">
              <a:xfrm>
                <a:off x="6804106" y="2065933"/>
                <a:ext cx="331200" cy="286843"/>
              </a:xfrm>
              <a:custGeom>
                <a:avLst/>
                <a:gdLst>
                  <a:gd name="T0" fmla="*/ 4 w 142"/>
                  <a:gd name="T1" fmla="*/ 118 h 123"/>
                  <a:gd name="T2" fmla="*/ 4 w 142"/>
                  <a:gd name="T3" fmla="*/ 118 h 123"/>
                  <a:gd name="T4" fmla="*/ 6 w 142"/>
                  <a:gd name="T5" fmla="*/ 101 h 123"/>
                  <a:gd name="T6" fmla="*/ 122 w 142"/>
                  <a:gd name="T7" fmla="*/ 4 h 123"/>
                  <a:gd name="T8" fmla="*/ 138 w 142"/>
                  <a:gd name="T9" fmla="*/ 6 h 123"/>
                  <a:gd name="T10" fmla="*/ 138 w 142"/>
                  <a:gd name="T11" fmla="*/ 6 h 123"/>
                  <a:gd name="T12" fmla="*/ 136 w 142"/>
                  <a:gd name="T13" fmla="*/ 22 h 123"/>
                  <a:gd name="T14" fmla="*/ 20 w 142"/>
                  <a:gd name="T15" fmla="*/ 119 h 123"/>
                  <a:gd name="T16" fmla="*/ 4 w 142"/>
                  <a:gd name="T17"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3">
                    <a:moveTo>
                      <a:pt x="4" y="118"/>
                    </a:moveTo>
                    <a:cubicBezTo>
                      <a:pt x="4" y="118"/>
                      <a:pt x="4" y="118"/>
                      <a:pt x="4" y="118"/>
                    </a:cubicBezTo>
                    <a:cubicBezTo>
                      <a:pt x="0" y="113"/>
                      <a:pt x="1" y="106"/>
                      <a:pt x="6" y="101"/>
                    </a:cubicBezTo>
                    <a:cubicBezTo>
                      <a:pt x="122" y="4"/>
                      <a:pt x="122" y="4"/>
                      <a:pt x="122" y="4"/>
                    </a:cubicBezTo>
                    <a:cubicBezTo>
                      <a:pt x="127" y="0"/>
                      <a:pt x="134" y="1"/>
                      <a:pt x="138" y="6"/>
                    </a:cubicBezTo>
                    <a:cubicBezTo>
                      <a:pt x="138" y="6"/>
                      <a:pt x="138" y="6"/>
                      <a:pt x="138" y="6"/>
                    </a:cubicBezTo>
                    <a:cubicBezTo>
                      <a:pt x="142" y="10"/>
                      <a:pt x="141" y="18"/>
                      <a:pt x="136" y="22"/>
                    </a:cubicBezTo>
                    <a:cubicBezTo>
                      <a:pt x="20" y="119"/>
                      <a:pt x="20" y="119"/>
                      <a:pt x="20" y="119"/>
                    </a:cubicBezTo>
                    <a:cubicBezTo>
                      <a:pt x="16" y="123"/>
                      <a:pt x="8" y="122"/>
                      <a:pt x="4" y="118"/>
                    </a:cubicBezTo>
                    <a:close/>
                  </a:path>
                </a:pathLst>
              </a:custGeom>
              <a:solidFill>
                <a:schemeClr val="accent1"/>
              </a:solidFill>
              <a:ln>
                <a:noFill/>
              </a:ln>
              <a:extLst/>
            </p:spPr>
            <p:txBody>
              <a:bodyPr anchor="ctr"/>
              <a:lstStyle/>
              <a:p>
                <a:pPr algn="ctr"/>
                <a:endParaRPr/>
              </a:p>
            </p:txBody>
          </p:sp>
          <p:sp>
            <p:nvSpPr>
              <p:cNvPr id="40" name="îslïďê">
                <a:extLst>
                  <a:ext uri="{FF2B5EF4-FFF2-40B4-BE49-F238E27FC236}">
                    <a16:creationId xmlns:a16="http://schemas.microsoft.com/office/drawing/2014/main" id="{7EBE4443-3A99-5D40-A967-52AEC06C2AD1}"/>
                  </a:ext>
                </a:extLst>
              </p:cNvPr>
              <p:cNvSpPr/>
              <p:nvPr/>
            </p:nvSpPr>
            <p:spPr bwMode="auto">
              <a:xfrm>
                <a:off x="4972653" y="2065933"/>
                <a:ext cx="328242" cy="286843"/>
              </a:xfrm>
              <a:custGeom>
                <a:avLst/>
                <a:gdLst>
                  <a:gd name="T0" fmla="*/ 137 w 141"/>
                  <a:gd name="T1" fmla="*/ 118 h 123"/>
                  <a:gd name="T2" fmla="*/ 137 w 141"/>
                  <a:gd name="T3" fmla="*/ 118 h 123"/>
                  <a:gd name="T4" fmla="*/ 121 w 141"/>
                  <a:gd name="T5" fmla="*/ 119 h 123"/>
                  <a:gd name="T6" fmla="*/ 5 w 141"/>
                  <a:gd name="T7" fmla="*/ 22 h 123"/>
                  <a:gd name="T8" fmla="*/ 4 w 141"/>
                  <a:gd name="T9" fmla="*/ 6 h 123"/>
                  <a:gd name="T10" fmla="*/ 4 w 141"/>
                  <a:gd name="T11" fmla="*/ 6 h 123"/>
                  <a:gd name="T12" fmla="*/ 20 w 141"/>
                  <a:gd name="T13" fmla="*/ 4 h 123"/>
                  <a:gd name="T14" fmla="*/ 136 w 141"/>
                  <a:gd name="T15" fmla="*/ 101 h 123"/>
                  <a:gd name="T16" fmla="*/ 137 w 141"/>
                  <a:gd name="T17"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23">
                    <a:moveTo>
                      <a:pt x="137" y="118"/>
                    </a:moveTo>
                    <a:cubicBezTo>
                      <a:pt x="137" y="118"/>
                      <a:pt x="137" y="118"/>
                      <a:pt x="137" y="118"/>
                    </a:cubicBezTo>
                    <a:cubicBezTo>
                      <a:pt x="133" y="122"/>
                      <a:pt x="126" y="123"/>
                      <a:pt x="121" y="119"/>
                    </a:cubicBezTo>
                    <a:cubicBezTo>
                      <a:pt x="5" y="22"/>
                      <a:pt x="5" y="22"/>
                      <a:pt x="5" y="22"/>
                    </a:cubicBezTo>
                    <a:cubicBezTo>
                      <a:pt x="0" y="18"/>
                      <a:pt x="0" y="10"/>
                      <a:pt x="4" y="6"/>
                    </a:cubicBezTo>
                    <a:cubicBezTo>
                      <a:pt x="4" y="6"/>
                      <a:pt x="4" y="6"/>
                      <a:pt x="4" y="6"/>
                    </a:cubicBezTo>
                    <a:cubicBezTo>
                      <a:pt x="8" y="1"/>
                      <a:pt x="15" y="0"/>
                      <a:pt x="20" y="4"/>
                    </a:cubicBezTo>
                    <a:cubicBezTo>
                      <a:pt x="136" y="101"/>
                      <a:pt x="136" y="101"/>
                      <a:pt x="136" y="101"/>
                    </a:cubicBezTo>
                    <a:cubicBezTo>
                      <a:pt x="141" y="106"/>
                      <a:pt x="141" y="113"/>
                      <a:pt x="137" y="118"/>
                    </a:cubicBezTo>
                    <a:close/>
                  </a:path>
                </a:pathLst>
              </a:custGeom>
              <a:solidFill>
                <a:schemeClr val="accent1"/>
              </a:solidFill>
              <a:ln>
                <a:noFill/>
              </a:ln>
              <a:extLst/>
            </p:spPr>
            <p:txBody>
              <a:bodyPr anchor="ctr"/>
              <a:lstStyle/>
              <a:p>
                <a:pPr algn="ctr"/>
                <a:endParaRPr/>
              </a:p>
            </p:txBody>
          </p:sp>
        </p:grpSp>
        <p:sp>
          <p:nvSpPr>
            <p:cNvPr id="14" name="iś1îḍè">
              <a:extLst>
                <a:ext uri="{FF2B5EF4-FFF2-40B4-BE49-F238E27FC236}">
                  <a16:creationId xmlns:a16="http://schemas.microsoft.com/office/drawing/2014/main" id="{0006E4C9-D388-1F42-B4A5-05117AB4B667}"/>
                </a:ext>
              </a:extLst>
            </p:cNvPr>
            <p:cNvSpPr txBox="1"/>
            <p:nvPr/>
          </p:nvSpPr>
          <p:spPr>
            <a:xfrm>
              <a:off x="5144585" y="3332445"/>
              <a:ext cx="1804590" cy="626258"/>
            </a:xfrm>
            <a:prstGeom prst="rect">
              <a:avLst/>
            </a:prstGeom>
            <a:noFill/>
          </p:spPr>
          <p:txBody>
            <a:bodyPr wrap="none" anchor="ctr" anchorCtr="0">
              <a:normAutofit fontScale="92500" lnSpcReduction="10000"/>
            </a:bodyPr>
            <a:lstStyle/>
            <a:p>
              <a:pPr algn="ctr"/>
              <a:r>
                <a:rPr lang="en-US" altLang="zh-CN" sz="2800" b="1" dirty="0"/>
                <a:t>Keyword</a:t>
              </a:r>
              <a:endParaRPr lang="zh-CN" altLang="en-US" sz="2800" b="1" dirty="0"/>
            </a:p>
          </p:txBody>
        </p:sp>
        <p:grpSp>
          <p:nvGrpSpPr>
            <p:cNvPr id="16" name="íṩḷïďé">
              <a:extLst>
                <a:ext uri="{FF2B5EF4-FFF2-40B4-BE49-F238E27FC236}">
                  <a16:creationId xmlns:a16="http://schemas.microsoft.com/office/drawing/2014/main" id="{FBA63080-E22D-3F48-894F-77B91BC56A6A}"/>
                </a:ext>
              </a:extLst>
            </p:cNvPr>
            <p:cNvGrpSpPr/>
            <p:nvPr/>
          </p:nvGrpSpPr>
          <p:grpSpPr>
            <a:xfrm>
              <a:off x="3689817" y="5108286"/>
              <a:ext cx="319088" cy="465138"/>
              <a:chOff x="5441157" y="4440238"/>
              <a:chExt cx="319088" cy="465138"/>
            </a:xfrm>
            <a:solidFill>
              <a:schemeClr val="accent5"/>
            </a:solidFill>
          </p:grpSpPr>
          <p:sp>
            <p:nvSpPr>
              <p:cNvPr id="23" name="íšlíḍê">
                <a:extLst>
                  <a:ext uri="{FF2B5EF4-FFF2-40B4-BE49-F238E27FC236}">
                    <a16:creationId xmlns:a16="http://schemas.microsoft.com/office/drawing/2014/main" id="{E93B3F82-1C6C-F54A-B661-7E754B08F40F}"/>
                  </a:ext>
                </a:extLst>
              </p:cNvPr>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îšḷiḑe">
                <a:extLst>
                  <a:ext uri="{FF2B5EF4-FFF2-40B4-BE49-F238E27FC236}">
                    <a16:creationId xmlns:a16="http://schemas.microsoft.com/office/drawing/2014/main" id="{AA66037C-9923-C648-A2FF-3068540BF4CA}"/>
                  </a:ext>
                </a:extLst>
              </p:cNvPr>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ïšḻiḑe">
                <a:extLst>
                  <a:ext uri="{FF2B5EF4-FFF2-40B4-BE49-F238E27FC236}">
                    <a16:creationId xmlns:a16="http://schemas.microsoft.com/office/drawing/2014/main" id="{936DFE88-4CA3-CB48-92F4-E02A1F875805}"/>
                  </a:ext>
                </a:extLst>
              </p:cNvPr>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17" name="îsḻïdè">
              <a:extLst>
                <a:ext uri="{FF2B5EF4-FFF2-40B4-BE49-F238E27FC236}">
                  <a16:creationId xmlns:a16="http://schemas.microsoft.com/office/drawing/2014/main" id="{35BB22E0-BD02-704F-99F6-B784F3A40518}"/>
                </a:ext>
              </a:extLst>
            </p:cNvPr>
            <p:cNvGrpSpPr/>
            <p:nvPr/>
          </p:nvGrpSpPr>
          <p:grpSpPr>
            <a:xfrm>
              <a:off x="8007567" y="1930234"/>
              <a:ext cx="465138" cy="435769"/>
              <a:chOff x="5368132" y="3540125"/>
              <a:chExt cx="465138" cy="435769"/>
            </a:xfrm>
            <a:solidFill>
              <a:schemeClr val="accent3"/>
            </a:solidFill>
          </p:grpSpPr>
          <p:sp>
            <p:nvSpPr>
              <p:cNvPr id="21" name="ï$ḷîḍê">
                <a:extLst>
                  <a:ext uri="{FF2B5EF4-FFF2-40B4-BE49-F238E27FC236}">
                    <a16:creationId xmlns:a16="http://schemas.microsoft.com/office/drawing/2014/main" id="{900075F2-78B3-2A40-A4A5-EE82D2C811A9}"/>
                  </a:ext>
                </a:extLst>
              </p:cNvPr>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îşľîḍé">
                <a:extLst>
                  <a:ext uri="{FF2B5EF4-FFF2-40B4-BE49-F238E27FC236}">
                    <a16:creationId xmlns:a16="http://schemas.microsoft.com/office/drawing/2014/main" id="{69FD16EC-C000-8F4C-9711-17CAEC236633}"/>
                  </a:ext>
                </a:extLst>
              </p:cNvPr>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dirty="0"/>
              </a:p>
            </p:txBody>
          </p:sp>
        </p:grpSp>
        <p:sp>
          <p:nvSpPr>
            <p:cNvPr id="20" name="îŝḻiďé">
              <a:extLst>
                <a:ext uri="{FF2B5EF4-FFF2-40B4-BE49-F238E27FC236}">
                  <a16:creationId xmlns:a16="http://schemas.microsoft.com/office/drawing/2014/main" id="{72C46617-3EBD-3140-BC66-4006853807F4}"/>
                </a:ext>
              </a:extLst>
            </p:cNvPr>
            <p:cNvSpPr/>
            <p:nvPr/>
          </p:nvSpPr>
          <p:spPr bwMode="auto">
            <a:xfrm>
              <a:off x="3719386" y="1933783"/>
              <a:ext cx="94455" cy="944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accent2"/>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pic>
        <p:nvPicPr>
          <p:cNvPr id="41" name="图片 40">
            <a:extLst>
              <a:ext uri="{FF2B5EF4-FFF2-40B4-BE49-F238E27FC236}">
                <a16:creationId xmlns:a16="http://schemas.microsoft.com/office/drawing/2014/main" id="{10BAF265-888F-BB46-8EE0-E130A7B3372A}"/>
              </a:ext>
            </a:extLst>
          </p:cNvPr>
          <p:cNvPicPr/>
          <p:nvPr/>
        </p:nvPicPr>
        <p:blipFill>
          <a:blip r:embed="rId4"/>
          <a:stretch>
            <a:fillRect/>
          </a:stretch>
        </p:blipFill>
        <p:spPr>
          <a:xfrm>
            <a:off x="8071661" y="2147068"/>
            <a:ext cx="3332239" cy="3092450"/>
          </a:xfrm>
          <a:prstGeom prst="rect">
            <a:avLst/>
          </a:prstGeom>
        </p:spPr>
      </p:pic>
      <p:sp>
        <p:nvSpPr>
          <p:cNvPr id="42" name="矩形 41">
            <a:extLst>
              <a:ext uri="{FF2B5EF4-FFF2-40B4-BE49-F238E27FC236}">
                <a16:creationId xmlns:a16="http://schemas.microsoft.com/office/drawing/2014/main" id="{A916CCF1-5418-F543-8B5E-0217FAE5BB1A}"/>
              </a:ext>
            </a:extLst>
          </p:cNvPr>
          <p:cNvSpPr/>
          <p:nvPr/>
        </p:nvSpPr>
        <p:spPr>
          <a:xfrm>
            <a:off x="7650922" y="1420205"/>
            <a:ext cx="3749744" cy="369332"/>
          </a:xfrm>
          <a:prstGeom prst="rect">
            <a:avLst/>
          </a:prstGeom>
        </p:spPr>
        <p:txBody>
          <a:bodyPr wrap="none">
            <a:spAutoFit/>
          </a:bodyPr>
          <a:lstStyle/>
          <a:p>
            <a:r>
              <a:rPr lang="en-US" altLang="zh-CN" b="1" dirty="0">
                <a:solidFill>
                  <a:srgbClr val="000000"/>
                </a:solidFill>
                <a:latin typeface="Arial" panose="020B0604020202020204" pitchFamily="34" charset="0"/>
                <a:ea typeface="DengXian" panose="02010600030101010101" pitchFamily="2" charset="-122"/>
                <a:cs typeface="Arial" panose="020B0604020202020204" pitchFamily="34" charset="0"/>
              </a:rPr>
              <a:t>After being elected as president </a:t>
            </a:r>
            <a:endParaRPr lang="zh-CN" altLang="en-US" b="1" dirty="0">
              <a:solidFill>
                <a:srgbClr val="000000"/>
              </a:solidFill>
              <a:latin typeface="Arial" panose="020B0604020202020204" pitchFamily="34" charset="0"/>
              <a:ea typeface="DengXian" panose="02010600030101010101" pitchFamily="2" charset="-122"/>
              <a:cs typeface="Arial" panose="020B0604020202020204" pitchFamily="34" charset="0"/>
            </a:endParaRPr>
          </a:p>
        </p:txBody>
      </p:sp>
      <p:pic>
        <p:nvPicPr>
          <p:cNvPr id="43" name="图片 42">
            <a:extLst>
              <a:ext uri="{FF2B5EF4-FFF2-40B4-BE49-F238E27FC236}">
                <a16:creationId xmlns:a16="http://schemas.microsoft.com/office/drawing/2014/main" id="{D1D3141A-0A94-B240-A7EF-0DE2C9805A56}"/>
              </a:ext>
            </a:extLst>
          </p:cNvPr>
          <p:cNvPicPr>
            <a:picLocks noChangeAspect="1"/>
          </p:cNvPicPr>
          <p:nvPr/>
        </p:nvPicPr>
        <p:blipFill>
          <a:blip r:embed="rId5"/>
          <a:stretch>
            <a:fillRect/>
          </a:stretch>
        </p:blipFill>
        <p:spPr>
          <a:xfrm>
            <a:off x="5952185" y="1354565"/>
            <a:ext cx="614614" cy="500613"/>
          </a:xfrm>
          <a:prstGeom prst="rect">
            <a:avLst/>
          </a:prstGeom>
        </p:spPr>
      </p:pic>
      <p:sp>
        <p:nvSpPr>
          <p:cNvPr id="44" name="矩形 43">
            <a:extLst>
              <a:ext uri="{FF2B5EF4-FFF2-40B4-BE49-F238E27FC236}">
                <a16:creationId xmlns:a16="http://schemas.microsoft.com/office/drawing/2014/main" id="{6E735A9E-554C-1A44-9CEA-1047506EBC73}"/>
              </a:ext>
            </a:extLst>
          </p:cNvPr>
          <p:cNvSpPr/>
          <p:nvPr/>
        </p:nvSpPr>
        <p:spPr>
          <a:xfrm>
            <a:off x="6919781" y="5422083"/>
            <a:ext cx="4814138" cy="369332"/>
          </a:xfrm>
          <a:prstGeom prst="rect">
            <a:avLst/>
          </a:prstGeom>
        </p:spPr>
        <p:txBody>
          <a:bodyPr wrap="none">
            <a:spAutoFit/>
          </a:bodyPr>
          <a:lstStyle/>
          <a:p>
            <a:r>
              <a:rPr lang="en-US" altLang="zh-CN" dirty="0">
                <a:solidFill>
                  <a:srgbClr val="000000"/>
                </a:solidFill>
                <a:latin typeface="Arial" panose="020B0604020202020204" pitchFamily="34" charset="0"/>
                <a:ea typeface="DengXian" panose="02010600030101010101" pitchFamily="2" charset="-122"/>
                <a:cs typeface="Arial" panose="020B0604020202020204" pitchFamily="34" charset="0"/>
              </a:rPr>
              <a:t>keywords: collusion, immigration, illegal, wall</a:t>
            </a:r>
            <a:r>
              <a:rPr lang="zh-CN" altLang="zh-CN" dirty="0">
                <a:latin typeface="Arial" panose="020B0604020202020204" pitchFamily="34" charset="0"/>
                <a:cs typeface="Arial" panose="020B0604020202020204" pitchFamily="34" charset="0"/>
              </a:rPr>
              <a:t>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368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6E205A-FB94-4DFE-ACC7-CA2597A7CB29}"/>
              </a:ext>
            </a:extLst>
          </p:cNvPr>
          <p:cNvSpPr>
            <a:spLocks noGrp="1"/>
          </p:cNvSpPr>
          <p:nvPr>
            <p:ph type="title"/>
          </p:nvPr>
        </p:nvSpPr>
        <p:spPr/>
        <p:txBody>
          <a:bodyPr/>
          <a:lstStyle/>
          <a:p>
            <a:r>
              <a:rPr lang="en-US" altLang="zh-CN" dirty="0"/>
              <a:t>Logistic Regression </a:t>
            </a:r>
            <a:endParaRPr lang="zh-CN" altLang="en-US" dirty="0"/>
          </a:p>
        </p:txBody>
      </p:sp>
      <p:sp>
        <p:nvSpPr>
          <p:cNvPr id="4" name="灯片编号占位符 3">
            <a:extLst>
              <a:ext uri="{FF2B5EF4-FFF2-40B4-BE49-F238E27FC236}">
                <a16:creationId xmlns:a16="http://schemas.microsoft.com/office/drawing/2014/main" id="{B63F742A-D9C4-44C4-B3F7-3D6761E6B3CE}"/>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pic>
        <p:nvPicPr>
          <p:cNvPr id="50" name="图片 49">
            <a:extLst>
              <a:ext uri="{FF2B5EF4-FFF2-40B4-BE49-F238E27FC236}">
                <a16:creationId xmlns:a16="http://schemas.microsoft.com/office/drawing/2014/main" id="{B091362E-ECC0-1642-8F1E-F218376B78A3}"/>
              </a:ext>
            </a:extLst>
          </p:cNvPr>
          <p:cNvPicPr/>
          <p:nvPr/>
        </p:nvPicPr>
        <p:blipFill>
          <a:blip r:embed="rId2"/>
          <a:stretch>
            <a:fillRect/>
          </a:stretch>
        </p:blipFill>
        <p:spPr>
          <a:xfrm>
            <a:off x="845500" y="1369061"/>
            <a:ext cx="4653280" cy="3357880"/>
          </a:xfrm>
          <a:prstGeom prst="rect">
            <a:avLst/>
          </a:prstGeom>
        </p:spPr>
      </p:pic>
      <p:pic>
        <p:nvPicPr>
          <p:cNvPr id="51" name="图片 50">
            <a:extLst>
              <a:ext uri="{FF2B5EF4-FFF2-40B4-BE49-F238E27FC236}">
                <a16:creationId xmlns:a16="http://schemas.microsoft.com/office/drawing/2014/main" id="{481F9F2B-C959-0743-A69C-347D4342FF71}"/>
              </a:ext>
            </a:extLst>
          </p:cNvPr>
          <p:cNvPicPr/>
          <p:nvPr/>
        </p:nvPicPr>
        <p:blipFill>
          <a:blip r:embed="rId3"/>
          <a:stretch>
            <a:fillRect/>
          </a:stretch>
        </p:blipFill>
        <p:spPr>
          <a:xfrm>
            <a:off x="6718382" y="1294645"/>
            <a:ext cx="4339204" cy="3272429"/>
          </a:xfrm>
          <a:prstGeom prst="rect">
            <a:avLst/>
          </a:prstGeom>
        </p:spPr>
      </p:pic>
      <p:sp>
        <p:nvSpPr>
          <p:cNvPr id="52" name="îṥḷíḑê">
            <a:extLst>
              <a:ext uri="{FF2B5EF4-FFF2-40B4-BE49-F238E27FC236}">
                <a16:creationId xmlns:a16="http://schemas.microsoft.com/office/drawing/2014/main" id="{10978C07-0BCF-3D4C-83D7-10D378742EE8}"/>
              </a:ext>
            </a:extLst>
          </p:cNvPr>
          <p:cNvSpPr/>
          <p:nvPr/>
        </p:nvSpPr>
        <p:spPr bwMode="auto">
          <a:xfrm>
            <a:off x="376237" y="1209194"/>
            <a:ext cx="311709" cy="4208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accent2"/>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îśļiḍê">
            <a:extLst>
              <a:ext uri="{FF2B5EF4-FFF2-40B4-BE49-F238E27FC236}">
                <a16:creationId xmlns:a16="http://schemas.microsoft.com/office/drawing/2014/main" id="{EDC44711-66E2-8E47-B660-E346D01F9726}"/>
              </a:ext>
            </a:extLst>
          </p:cNvPr>
          <p:cNvSpPr/>
          <p:nvPr/>
        </p:nvSpPr>
        <p:spPr bwMode="auto">
          <a:xfrm>
            <a:off x="5957265" y="1294645"/>
            <a:ext cx="456787" cy="428138"/>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accent4"/>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12700" cap="flat" cmpd="sng">
                <a:solidFill>
                  <a:srgbClr val="000000"/>
                </a:solidFill>
                <a:prstDash val="solid"/>
                <a:miter lim="0"/>
                <a:headEnd/>
                <a:tailEnd/>
              </a14:hiddenLine>
            </a:ext>
            <a:ext uri="{AF507438-7753-43e0-B8FC-AC1667EBCBE1}">
              <a14:hiddenEffects xmlns:a16="http://schemas.microsoft.com/office/drawing/2014/main"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ïślîďe">
            <a:extLst>
              <a:ext uri="{FF2B5EF4-FFF2-40B4-BE49-F238E27FC236}">
                <a16:creationId xmlns:a16="http://schemas.microsoft.com/office/drawing/2014/main" id="{B37C372F-CE86-BF4F-9F6F-9C5492F26526}"/>
              </a:ext>
            </a:extLst>
          </p:cNvPr>
          <p:cNvSpPr/>
          <p:nvPr/>
        </p:nvSpPr>
        <p:spPr bwMode="auto">
          <a:xfrm rot="16200000">
            <a:off x="5185185" y="4313583"/>
            <a:ext cx="980659" cy="251794"/>
          </a:xfrm>
          <a:custGeom>
            <a:avLst/>
            <a:gdLst>
              <a:gd name="T0" fmla="*/ 44 w 641"/>
              <a:gd name="T1" fmla="*/ 72 h 171"/>
              <a:gd name="T2" fmla="*/ 73 w 641"/>
              <a:gd name="T3" fmla="*/ 36 h 171"/>
              <a:gd name="T4" fmla="*/ 36 w 641"/>
              <a:gd name="T5" fmla="*/ 0 h 171"/>
              <a:gd name="T6" fmla="*/ 0 w 641"/>
              <a:gd name="T7" fmla="*/ 36 h 171"/>
              <a:gd name="T8" fmla="*/ 28 w 641"/>
              <a:gd name="T9" fmla="*/ 71 h 171"/>
              <a:gd name="T10" fmla="*/ 28 w 641"/>
              <a:gd name="T11" fmla="*/ 171 h 171"/>
              <a:gd name="T12" fmla="*/ 36 w 641"/>
              <a:gd name="T13" fmla="*/ 171 h 171"/>
              <a:gd name="T14" fmla="*/ 44 w 641"/>
              <a:gd name="T15" fmla="*/ 171 h 171"/>
              <a:gd name="T16" fmla="*/ 641 w 641"/>
              <a:gd name="T17" fmla="*/ 171 h 171"/>
              <a:gd name="T18" fmla="*/ 641 w 641"/>
              <a:gd name="T19" fmla="*/ 155 h 171"/>
              <a:gd name="T20" fmla="*/ 44 w 641"/>
              <a:gd name="T21" fmla="*/ 155 h 171"/>
              <a:gd name="T22" fmla="*/ 44 w 641"/>
              <a:gd name="T23" fmla="*/ 7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71">
                <a:moveTo>
                  <a:pt x="44" y="72"/>
                </a:moveTo>
                <a:cubicBezTo>
                  <a:pt x="60" y="69"/>
                  <a:pt x="73" y="54"/>
                  <a:pt x="73" y="36"/>
                </a:cubicBezTo>
                <a:cubicBezTo>
                  <a:pt x="73" y="16"/>
                  <a:pt x="57" y="0"/>
                  <a:pt x="36" y="0"/>
                </a:cubicBezTo>
                <a:cubicBezTo>
                  <a:pt x="16" y="0"/>
                  <a:pt x="0" y="16"/>
                  <a:pt x="0" y="36"/>
                </a:cubicBezTo>
                <a:cubicBezTo>
                  <a:pt x="0" y="53"/>
                  <a:pt x="12" y="67"/>
                  <a:pt x="28" y="71"/>
                </a:cubicBezTo>
                <a:cubicBezTo>
                  <a:pt x="28" y="171"/>
                  <a:pt x="28" y="171"/>
                  <a:pt x="28" y="171"/>
                </a:cubicBezTo>
                <a:cubicBezTo>
                  <a:pt x="36" y="171"/>
                  <a:pt x="36" y="171"/>
                  <a:pt x="36" y="171"/>
                </a:cubicBezTo>
                <a:cubicBezTo>
                  <a:pt x="44" y="171"/>
                  <a:pt x="44" y="171"/>
                  <a:pt x="44" y="171"/>
                </a:cubicBezTo>
                <a:cubicBezTo>
                  <a:pt x="641" y="171"/>
                  <a:pt x="641" y="171"/>
                  <a:pt x="641" y="171"/>
                </a:cubicBezTo>
                <a:cubicBezTo>
                  <a:pt x="641" y="155"/>
                  <a:pt x="641" y="155"/>
                  <a:pt x="641" y="155"/>
                </a:cubicBezTo>
                <a:cubicBezTo>
                  <a:pt x="44" y="155"/>
                  <a:pt x="44" y="155"/>
                  <a:pt x="44" y="155"/>
                </a:cubicBezTo>
                <a:lnTo>
                  <a:pt x="44" y="72"/>
                </a:lnTo>
                <a:close/>
              </a:path>
            </a:pathLst>
          </a:custGeom>
          <a:solidFill>
            <a:schemeClr val="accent2"/>
          </a:solidFill>
          <a:ln>
            <a:noFill/>
          </a:ln>
          <a:extLst/>
        </p:spPr>
        <p:txBody>
          <a:bodyPr anchor="ctr"/>
          <a:lstStyle/>
          <a:p>
            <a:pPr algn="ctr"/>
            <a:endParaRPr/>
          </a:p>
        </p:txBody>
      </p:sp>
      <p:sp>
        <p:nvSpPr>
          <p:cNvPr id="55" name="文本框 54">
            <a:extLst>
              <a:ext uri="{FF2B5EF4-FFF2-40B4-BE49-F238E27FC236}">
                <a16:creationId xmlns:a16="http://schemas.microsoft.com/office/drawing/2014/main" id="{7676CE33-B5BA-8B4E-AEC3-B84DBF5749F8}"/>
              </a:ext>
            </a:extLst>
          </p:cNvPr>
          <p:cNvSpPr txBox="1"/>
          <p:nvPr/>
        </p:nvSpPr>
        <p:spPr>
          <a:xfrm>
            <a:off x="695325" y="5081811"/>
            <a:ext cx="6058069" cy="1138773"/>
          </a:xfrm>
          <a:prstGeom prst="rect">
            <a:avLst/>
          </a:prstGeom>
          <a:noFill/>
        </p:spPr>
        <p:txBody>
          <a:bodyPr wrap="square" rtlCol="0">
            <a:spAutoFit/>
          </a:bodyPr>
          <a:lstStyle/>
          <a:p>
            <a:r>
              <a:rPr kumimoji="1" lang="en-US" altLang="zh-CN" sz="1600" b="1" dirty="0"/>
              <a:t>Statistically significant words after announcing candidacy:</a:t>
            </a:r>
          </a:p>
          <a:p>
            <a:endParaRPr kumimoji="1" lang="en-US" altLang="zh-CN" sz="1600" b="1" dirty="0"/>
          </a:p>
          <a:p>
            <a:r>
              <a:rPr kumimoji="1" lang="en-US" altLang="zh-CN" dirty="0"/>
              <a:t>Make American great again;   border;   military; </a:t>
            </a:r>
          </a:p>
          <a:p>
            <a:r>
              <a:rPr kumimoji="1" lang="en-US" altLang="zh-CN" dirty="0"/>
              <a:t>win;   democratic;   FBI;   national;   security….</a:t>
            </a:r>
            <a:endParaRPr kumimoji="1" lang="zh-CN" altLang="en-US" dirty="0"/>
          </a:p>
        </p:txBody>
      </p:sp>
      <p:pic>
        <p:nvPicPr>
          <p:cNvPr id="56" name="图片 55">
            <a:extLst>
              <a:ext uri="{FF2B5EF4-FFF2-40B4-BE49-F238E27FC236}">
                <a16:creationId xmlns:a16="http://schemas.microsoft.com/office/drawing/2014/main" id="{5729CF20-148F-B74A-AC7E-FB220CBADB3E}"/>
              </a:ext>
            </a:extLst>
          </p:cNvPr>
          <p:cNvPicPr>
            <a:picLocks noChangeAspect="1"/>
          </p:cNvPicPr>
          <p:nvPr/>
        </p:nvPicPr>
        <p:blipFill>
          <a:blip r:embed="rId4"/>
          <a:stretch>
            <a:fillRect/>
          </a:stretch>
        </p:blipFill>
        <p:spPr>
          <a:xfrm>
            <a:off x="6718382" y="4994399"/>
            <a:ext cx="4487241" cy="1313595"/>
          </a:xfrm>
          <a:prstGeom prst="rect">
            <a:avLst/>
          </a:prstGeom>
        </p:spPr>
      </p:pic>
      <p:sp>
        <p:nvSpPr>
          <p:cNvPr id="57" name="ïślîďe">
            <a:extLst>
              <a:ext uri="{FF2B5EF4-FFF2-40B4-BE49-F238E27FC236}">
                <a16:creationId xmlns:a16="http://schemas.microsoft.com/office/drawing/2014/main" id="{4A9B0FA2-4B20-7144-9C89-9FF8B9B63BEF}"/>
              </a:ext>
            </a:extLst>
          </p:cNvPr>
          <p:cNvSpPr/>
          <p:nvPr/>
        </p:nvSpPr>
        <p:spPr bwMode="auto">
          <a:xfrm rot="16200000">
            <a:off x="10567257" y="4243238"/>
            <a:ext cx="980659" cy="251794"/>
          </a:xfrm>
          <a:custGeom>
            <a:avLst/>
            <a:gdLst>
              <a:gd name="T0" fmla="*/ 44 w 641"/>
              <a:gd name="T1" fmla="*/ 72 h 171"/>
              <a:gd name="T2" fmla="*/ 73 w 641"/>
              <a:gd name="T3" fmla="*/ 36 h 171"/>
              <a:gd name="T4" fmla="*/ 36 w 641"/>
              <a:gd name="T5" fmla="*/ 0 h 171"/>
              <a:gd name="T6" fmla="*/ 0 w 641"/>
              <a:gd name="T7" fmla="*/ 36 h 171"/>
              <a:gd name="T8" fmla="*/ 28 w 641"/>
              <a:gd name="T9" fmla="*/ 71 h 171"/>
              <a:gd name="T10" fmla="*/ 28 w 641"/>
              <a:gd name="T11" fmla="*/ 171 h 171"/>
              <a:gd name="T12" fmla="*/ 36 w 641"/>
              <a:gd name="T13" fmla="*/ 171 h 171"/>
              <a:gd name="T14" fmla="*/ 44 w 641"/>
              <a:gd name="T15" fmla="*/ 171 h 171"/>
              <a:gd name="T16" fmla="*/ 641 w 641"/>
              <a:gd name="T17" fmla="*/ 171 h 171"/>
              <a:gd name="T18" fmla="*/ 641 w 641"/>
              <a:gd name="T19" fmla="*/ 155 h 171"/>
              <a:gd name="T20" fmla="*/ 44 w 641"/>
              <a:gd name="T21" fmla="*/ 155 h 171"/>
              <a:gd name="T22" fmla="*/ 44 w 641"/>
              <a:gd name="T23" fmla="*/ 7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1" h="171">
                <a:moveTo>
                  <a:pt x="44" y="72"/>
                </a:moveTo>
                <a:cubicBezTo>
                  <a:pt x="60" y="69"/>
                  <a:pt x="73" y="54"/>
                  <a:pt x="73" y="36"/>
                </a:cubicBezTo>
                <a:cubicBezTo>
                  <a:pt x="73" y="16"/>
                  <a:pt x="57" y="0"/>
                  <a:pt x="36" y="0"/>
                </a:cubicBezTo>
                <a:cubicBezTo>
                  <a:pt x="16" y="0"/>
                  <a:pt x="0" y="16"/>
                  <a:pt x="0" y="36"/>
                </a:cubicBezTo>
                <a:cubicBezTo>
                  <a:pt x="0" y="53"/>
                  <a:pt x="12" y="67"/>
                  <a:pt x="28" y="71"/>
                </a:cubicBezTo>
                <a:cubicBezTo>
                  <a:pt x="28" y="171"/>
                  <a:pt x="28" y="171"/>
                  <a:pt x="28" y="171"/>
                </a:cubicBezTo>
                <a:cubicBezTo>
                  <a:pt x="36" y="171"/>
                  <a:pt x="36" y="171"/>
                  <a:pt x="36" y="171"/>
                </a:cubicBezTo>
                <a:cubicBezTo>
                  <a:pt x="44" y="171"/>
                  <a:pt x="44" y="171"/>
                  <a:pt x="44" y="171"/>
                </a:cubicBezTo>
                <a:cubicBezTo>
                  <a:pt x="641" y="171"/>
                  <a:pt x="641" y="171"/>
                  <a:pt x="641" y="171"/>
                </a:cubicBezTo>
                <a:cubicBezTo>
                  <a:pt x="641" y="155"/>
                  <a:pt x="641" y="155"/>
                  <a:pt x="641" y="155"/>
                </a:cubicBezTo>
                <a:cubicBezTo>
                  <a:pt x="44" y="155"/>
                  <a:pt x="44" y="155"/>
                  <a:pt x="44" y="155"/>
                </a:cubicBezTo>
                <a:lnTo>
                  <a:pt x="44" y="72"/>
                </a:lnTo>
                <a:close/>
              </a:path>
            </a:pathLst>
          </a:custGeom>
          <a:solidFill>
            <a:schemeClr val="accent4"/>
          </a:solidFill>
          <a:ln>
            <a:noFill/>
          </a:ln>
          <a:extLst/>
        </p:spPr>
        <p:txBody>
          <a:bodyPr anchor="ctr"/>
          <a:lstStyle/>
          <a:p>
            <a:pPr algn="ctr"/>
            <a:endParaRPr/>
          </a:p>
        </p:txBody>
      </p:sp>
    </p:spTree>
    <p:extLst>
      <p:ext uri="{BB962C8B-B14F-4D97-AF65-F5344CB8AC3E}">
        <p14:creationId xmlns:p14="http://schemas.microsoft.com/office/powerpoint/2010/main" val="21716731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062e4ce1-918b-43c6-a99f-b04e3fc77890"/>
</p:tagLst>
</file>

<file path=ppt/tags/tag2.xml><?xml version="1.0" encoding="utf-8"?>
<p:tagLst xmlns:a="http://schemas.openxmlformats.org/drawingml/2006/main" xmlns:r="http://schemas.openxmlformats.org/officeDocument/2006/relationships" xmlns:p="http://schemas.openxmlformats.org/presentationml/2006/main">
  <p:tag name="ISLIDE.DIAGRAM" val="3e8992b5-5db5-46cc-947c-ea2e40ebc0ca"/>
</p:tagLst>
</file>

<file path=ppt/tags/tag3.xml><?xml version="1.0" encoding="utf-8"?>
<p:tagLst xmlns:a="http://schemas.openxmlformats.org/drawingml/2006/main" xmlns:r="http://schemas.openxmlformats.org/officeDocument/2006/relationships" xmlns:p="http://schemas.openxmlformats.org/presentationml/2006/main">
  <p:tag name="ISLIDE.DIAGRAM" val="4da78c0c-94bf-4188-a5be-bc25ffb19aa2"/>
</p:tagLst>
</file>

<file path=ppt/tags/tag4.xml><?xml version="1.0" encoding="utf-8"?>
<p:tagLst xmlns:a="http://schemas.openxmlformats.org/drawingml/2006/main" xmlns:r="http://schemas.openxmlformats.org/officeDocument/2006/relationships" xmlns:p="http://schemas.openxmlformats.org/presentationml/2006/main">
  <p:tag name="ISLIDE.DIAGRAM" val="5a2720cb-c9d2-4d88-bf40-ce0d5a3981a8"/>
</p:tagLst>
</file>

<file path=ppt/tags/tag5.xml><?xml version="1.0" encoding="utf-8"?>
<p:tagLst xmlns:a="http://schemas.openxmlformats.org/drawingml/2006/main" xmlns:r="http://schemas.openxmlformats.org/officeDocument/2006/relationships" xmlns:p="http://schemas.openxmlformats.org/presentationml/2006/main">
  <p:tag name="ISLIDE.DIAGRAM" val="680d3f6f-d5f1-4382-b936-45a6fb4fd8a1"/>
</p:tagLst>
</file>

<file path=ppt/tags/tag6.xml><?xml version="1.0" encoding="utf-8"?>
<p:tagLst xmlns:a="http://schemas.openxmlformats.org/drawingml/2006/main" xmlns:r="http://schemas.openxmlformats.org/officeDocument/2006/relationships" xmlns:p="http://schemas.openxmlformats.org/presentationml/2006/main">
  <p:tag name="ISLIDE.DIAGRAM" val="680d3f6f-d5f1-4382-b936-45a6fb4fd8a1"/>
</p:tagLst>
</file>

<file path=ppt/theme/theme1.xml><?xml version="1.0" encoding="utf-8"?>
<a:theme xmlns:a="http://schemas.openxmlformats.org/drawingml/2006/main" name="毕业主题9">
  <a:themeElements>
    <a:clrScheme name="自定义 12">
      <a:dk1>
        <a:sysClr val="windowText" lastClr="000000"/>
      </a:dk1>
      <a:lt1>
        <a:sysClr val="window" lastClr="FFFFFF"/>
      </a:lt1>
      <a:dk2>
        <a:srgbClr val="373545"/>
      </a:dk2>
      <a:lt2>
        <a:srgbClr val="DCD8DC"/>
      </a:lt2>
      <a:accent1>
        <a:srgbClr val="5D739A"/>
      </a:accent1>
      <a:accent2>
        <a:srgbClr val="6997AF"/>
      </a:accent2>
      <a:accent3>
        <a:srgbClr val="84ACB6"/>
      </a:accent3>
      <a:accent4>
        <a:srgbClr val="AD84C6"/>
      </a:accent4>
      <a:accent5>
        <a:srgbClr val="8784C7"/>
      </a:accent5>
      <a:accent6>
        <a:srgbClr val="6F8183"/>
      </a:accent6>
      <a:hlink>
        <a:srgbClr val="69A020"/>
      </a:hlink>
      <a:folHlink>
        <a:srgbClr val="8C8C8C"/>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毕业主题9" id="{DE665F46-0DFD-4A5A-8CF9-774E4FF7D1A1}" vid="{6FAF5EAA-EB7F-4CED-9532-50A0B0E03624}"/>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756</TotalTime>
  <Words>1281</Words>
  <Application>Microsoft Office PowerPoint</Application>
  <PresentationFormat>宽屏</PresentationFormat>
  <Paragraphs>244</Paragraphs>
  <Slides>31</Slides>
  <Notes>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31</vt:i4>
      </vt:variant>
    </vt:vector>
  </HeadingPairs>
  <TitlesOfParts>
    <vt:vector size="39" baseType="lpstr">
      <vt:lpstr>微软雅黑</vt:lpstr>
      <vt:lpstr>Arial</vt:lpstr>
      <vt:lpstr>Calibri</vt:lpstr>
      <vt:lpstr>Cambria Math</vt:lpstr>
      <vt:lpstr>Impact</vt:lpstr>
      <vt:lpstr>Segoe UI Light</vt:lpstr>
      <vt:lpstr>毕业主题9</vt:lpstr>
      <vt:lpstr>OfficePLUS</vt:lpstr>
      <vt:lpstr>Text Analysis  </vt:lpstr>
      <vt:lpstr>PowerPoint 演示文稿</vt:lpstr>
      <vt:lpstr>Background &amp; Project Goal</vt:lpstr>
      <vt:lpstr>Background and Objects</vt:lpstr>
      <vt:lpstr>Data</vt:lpstr>
      <vt:lpstr>Data Processing</vt:lpstr>
      <vt:lpstr>Text Regression </vt:lpstr>
      <vt:lpstr>Text Analysis</vt:lpstr>
      <vt:lpstr>Logistic Regression </vt:lpstr>
      <vt:lpstr>Results Analysis (AIC and ROC Curve) </vt:lpstr>
      <vt:lpstr>Elastic Net</vt:lpstr>
      <vt:lpstr>Results Analysis (ROC Curve) </vt:lpstr>
      <vt:lpstr>LDA &amp; trading strategy</vt:lpstr>
      <vt:lpstr>Top 5 Topics and Keywords from LDA</vt:lpstr>
      <vt:lpstr>Trend Analysis – Topic 1 tweets effects on sectors</vt:lpstr>
      <vt:lpstr>Sector Allocation after Trump’s tweet</vt:lpstr>
      <vt:lpstr>Sector Allocation – Topic 1, In-sample vs. Out-of-sample</vt:lpstr>
      <vt:lpstr>Thanks. Any Questions?</vt:lpstr>
      <vt:lpstr>Appendix</vt:lpstr>
      <vt:lpstr>Top 5 Topics Sample Tweet </vt:lpstr>
      <vt:lpstr>Regression Discontinuity Design</vt:lpstr>
      <vt:lpstr>Regression Discontinuity Design, cont.</vt:lpstr>
      <vt:lpstr>Trend Analysis</vt:lpstr>
      <vt:lpstr>Trend Analysis – Topic 2 tweets effects on sectors</vt:lpstr>
      <vt:lpstr>Sector Allocation – Topic 2, In-sample vs. Out-of-sample</vt:lpstr>
      <vt:lpstr>Trend Analysis – Topic 3 tweets effects on sectors</vt:lpstr>
      <vt:lpstr>Sector Allocation – Topic 3, In-sample vs. Out-of-sample</vt:lpstr>
      <vt:lpstr>Trend Analysis – Topic 4 tweets effects on sectors</vt:lpstr>
      <vt:lpstr>Sector Allocation – Topic 4, In-sample vs. Out-of-sample</vt:lpstr>
      <vt:lpstr>Trend Analysis – Topic 5 tweets effects on sectors</vt:lpstr>
      <vt:lpstr>Sector Allocation – Topic 5, In-sample vs. Out-of-sample</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Mia Dong</cp:lastModifiedBy>
  <cp:revision>74</cp:revision>
  <cp:lastPrinted>2017-08-20T16:00:00Z</cp:lastPrinted>
  <dcterms:created xsi:type="dcterms:W3CDTF">2017-08-20T16:00:00Z</dcterms:created>
  <dcterms:modified xsi:type="dcterms:W3CDTF">2019-05-31T05:23:50Z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062e4ce1-918b-43c6-a99f-b04e3fc77890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2018-11-06T07:53:05.9063508Z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